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61"/>
  </p:notesMasterIdLst>
  <p:sldIdLst>
    <p:sldId id="256" r:id="rId2"/>
    <p:sldId id="257" r:id="rId3"/>
    <p:sldId id="262" r:id="rId4"/>
    <p:sldId id="271" r:id="rId5"/>
    <p:sldId id="264" r:id="rId6"/>
    <p:sldId id="295" r:id="rId7"/>
    <p:sldId id="265" r:id="rId8"/>
    <p:sldId id="266" r:id="rId9"/>
    <p:sldId id="270" r:id="rId10"/>
    <p:sldId id="267" r:id="rId11"/>
    <p:sldId id="272" r:id="rId12"/>
    <p:sldId id="268" r:id="rId13"/>
    <p:sldId id="274" r:id="rId14"/>
    <p:sldId id="273" r:id="rId15"/>
    <p:sldId id="275" r:id="rId16"/>
    <p:sldId id="276" r:id="rId17"/>
    <p:sldId id="278" r:id="rId18"/>
    <p:sldId id="279" r:id="rId19"/>
    <p:sldId id="280" r:id="rId20"/>
    <p:sldId id="281" r:id="rId21"/>
    <p:sldId id="277" r:id="rId22"/>
    <p:sldId id="282" r:id="rId23"/>
    <p:sldId id="283" r:id="rId24"/>
    <p:sldId id="296" r:id="rId25"/>
    <p:sldId id="322" r:id="rId26"/>
    <p:sldId id="297" r:id="rId27"/>
    <p:sldId id="299" r:id="rId28"/>
    <p:sldId id="298" r:id="rId29"/>
    <p:sldId id="287" r:id="rId30"/>
    <p:sldId id="289" r:id="rId31"/>
    <p:sldId id="290" r:id="rId32"/>
    <p:sldId id="291" r:id="rId33"/>
    <p:sldId id="288" r:id="rId34"/>
    <p:sldId id="286" r:id="rId35"/>
    <p:sldId id="293" r:id="rId36"/>
    <p:sldId id="285" r:id="rId37"/>
    <p:sldId id="294" r:id="rId38"/>
    <p:sldId id="300" r:id="rId39"/>
    <p:sldId id="301" r:id="rId40"/>
    <p:sldId id="302" r:id="rId41"/>
    <p:sldId id="307" r:id="rId42"/>
    <p:sldId id="303" r:id="rId43"/>
    <p:sldId id="304" r:id="rId44"/>
    <p:sldId id="309" r:id="rId45"/>
    <p:sldId id="310" r:id="rId46"/>
    <p:sldId id="311" r:id="rId47"/>
    <p:sldId id="312" r:id="rId48"/>
    <p:sldId id="313" r:id="rId49"/>
    <p:sldId id="305" r:id="rId50"/>
    <p:sldId id="306" r:id="rId51"/>
    <p:sldId id="314" r:id="rId52"/>
    <p:sldId id="321" r:id="rId53"/>
    <p:sldId id="315" r:id="rId54"/>
    <p:sldId id="316" r:id="rId55"/>
    <p:sldId id="308" r:id="rId56"/>
    <p:sldId id="317" r:id="rId57"/>
    <p:sldId id="318" r:id="rId58"/>
    <p:sldId id="319" r:id="rId59"/>
    <p:sldId id="320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lustering" id="{C475A843-2D8B-844A-99D1-9B4D52B8C82C}">
          <p14:sldIdLst>
            <p14:sldId id="256"/>
            <p14:sldId id="257"/>
            <p14:sldId id="262"/>
            <p14:sldId id="271"/>
            <p14:sldId id="264"/>
            <p14:sldId id="295"/>
            <p14:sldId id="265"/>
            <p14:sldId id="266"/>
            <p14:sldId id="270"/>
            <p14:sldId id="267"/>
            <p14:sldId id="272"/>
            <p14:sldId id="268"/>
            <p14:sldId id="274"/>
            <p14:sldId id="273"/>
            <p14:sldId id="275"/>
            <p14:sldId id="276"/>
            <p14:sldId id="278"/>
            <p14:sldId id="279"/>
            <p14:sldId id="280"/>
            <p14:sldId id="281"/>
            <p14:sldId id="277"/>
            <p14:sldId id="282"/>
            <p14:sldId id="283"/>
            <p14:sldId id="296"/>
            <p14:sldId id="322"/>
            <p14:sldId id="297"/>
            <p14:sldId id="299"/>
            <p14:sldId id="298"/>
            <p14:sldId id="287"/>
            <p14:sldId id="289"/>
            <p14:sldId id="290"/>
            <p14:sldId id="291"/>
            <p14:sldId id="288"/>
            <p14:sldId id="286"/>
            <p14:sldId id="293"/>
            <p14:sldId id="285"/>
          </p14:sldIdLst>
        </p14:section>
        <p14:section name="dimensionality reduction" id="{DFA0AFE0-B848-F648-B803-4E3EA0DC4A5F}">
          <p14:sldIdLst>
            <p14:sldId id="294"/>
            <p14:sldId id="300"/>
            <p14:sldId id="301"/>
            <p14:sldId id="302"/>
            <p14:sldId id="307"/>
            <p14:sldId id="303"/>
            <p14:sldId id="304"/>
            <p14:sldId id="309"/>
            <p14:sldId id="310"/>
            <p14:sldId id="311"/>
            <p14:sldId id="312"/>
            <p14:sldId id="313"/>
            <p14:sldId id="305"/>
            <p14:sldId id="306"/>
            <p14:sldId id="314"/>
            <p14:sldId id="321"/>
            <p14:sldId id="315"/>
            <p14:sldId id="316"/>
            <p14:sldId id="308"/>
            <p14:sldId id="317"/>
            <p14:sldId id="318"/>
            <p14:sldId id="319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宋宇轩" initials="宋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35"/>
    <p:restoredTop sz="95588"/>
  </p:normalViewPr>
  <p:slideViewPr>
    <p:cSldViewPr snapToGrid="0" snapToObjects="1">
      <p:cViewPr varScale="1">
        <p:scale>
          <a:sx n="160" d="100"/>
          <a:sy n="160" d="100"/>
        </p:scale>
        <p:origin x="80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DE394-1F10-DF4E-BD74-865E5DD74903}" type="datetimeFigureOut">
              <a:rPr lang="en-US" smtClean="0"/>
              <a:t>9/27/22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01C15-8428-9A41-862E-504A26027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08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59"/>
          <p:cNvSpPr>
            <a:spLocks noChangeArrowheads="1"/>
          </p:cNvSpPr>
          <p:nvPr userDrawn="1"/>
        </p:nvSpPr>
        <p:spPr bwMode="gray">
          <a:xfrm>
            <a:off x="2362200" y="277813"/>
            <a:ext cx="1012825" cy="1025525"/>
          </a:xfrm>
          <a:prstGeom prst="rect">
            <a:avLst/>
          </a:prstGeom>
          <a:solidFill>
            <a:srgbClr val="FFFF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ctrTitle"/>
          </p:nvPr>
        </p:nvSpPr>
        <p:spPr>
          <a:xfrm>
            <a:off x="326571" y="1219200"/>
            <a:ext cx="8360229" cy="2464525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="1" i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/>
              <a:t>abc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BA4C7-8DF8-2641-AB69-4B0B64C3B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880D51-C939-0148-BEB4-A406E7B6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57D8B-BAEC-3F48-98D5-4EEEE6BD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 defTabSz="914400"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30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295400"/>
            <a:ext cx="3008313" cy="4830763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AE082C4-2125-0841-A7C5-9D669E0A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7224"/>
            <a:ext cx="3008313" cy="1178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167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9097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E0F4C8-4A35-4F41-BD8B-52A6AAF7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5221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25438"/>
            <a:ext cx="2057400" cy="5800725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25438"/>
            <a:ext cx="6019800" cy="58007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326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0ABCCAE-9BF4-4149-9BAD-4472722DC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702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FDC4DF4-96B1-624A-BDD8-C0F22379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6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784204" y="0"/>
            <a:ext cx="1359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800" dirty="0">
                <a:solidFill>
                  <a:srgbClr val="1F497D"/>
                </a:solidFill>
                <a:latin typeface="Calibri"/>
              </a:rPr>
              <a:t>(details)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F4CABD9-ABA0-8540-A8DF-96CB1057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636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layout">
    <p:bg>
      <p:bgPr>
        <a:solidFill>
          <a:schemeClr val="accent6">
            <a:lumMod val="20000"/>
            <a:lumOff val="80000"/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568825" y="0"/>
            <a:ext cx="1575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000" dirty="0">
                <a:solidFill>
                  <a:srgbClr val="FF0000"/>
                </a:solidFill>
                <a:latin typeface="Calibri"/>
              </a:rPr>
              <a:t>(Background)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EF31AB7-96A5-044B-BBB9-0DBB8DD9A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6931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3997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  <a:latin typeface="Calibri"/>
              </a:rPr>
              <a:t>4/8/19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CA912-1C00-42CF-ACEF-75D24F7DC090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08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05006"/>
            <a:ext cx="4038600" cy="472115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05004"/>
            <a:ext cx="4038600" cy="47211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27B1F7A-1A65-D544-A602-3B5C5B11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3930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A9594DF-8337-7648-8777-2309C308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500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9B263F-13CC-2246-B9F4-801647B8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690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3025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3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371600"/>
            <a:ext cx="8229600" cy="475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err="1"/>
              <a:t>abc</a:t>
            </a:r>
            <a:endParaRPr lang="zh-CN" altLang="en-US" dirty="0"/>
          </a:p>
          <a:p>
            <a:pPr lvl="1"/>
            <a:r>
              <a:rPr lang="en-US" altLang="zh-CN" dirty="0" err="1"/>
              <a:t>abc</a:t>
            </a:r>
            <a:endParaRPr lang="zh-CN" altLang="en-US" dirty="0"/>
          </a:p>
          <a:p>
            <a:pPr lvl="2"/>
            <a:r>
              <a:rPr lang="en-US" altLang="zh-CN" dirty="0" err="1"/>
              <a:t>abc</a:t>
            </a:r>
            <a:endParaRPr lang="zh-CN" altLang="en-US" dirty="0"/>
          </a:p>
          <a:p>
            <a:pPr lvl="3"/>
            <a:r>
              <a:rPr lang="en-US" altLang="zh-CN" dirty="0" err="1"/>
              <a:t>abc</a:t>
            </a:r>
            <a:endParaRPr lang="zh-CN" altLang="en-US" dirty="0"/>
          </a:p>
          <a:p>
            <a:pPr lvl="4"/>
            <a:r>
              <a:rPr lang="en-US" altLang="zh-CN" dirty="0" err="1"/>
              <a:t>abc</a:t>
            </a:r>
            <a:endParaRPr lang="en-US" altLang="zh-CN" dirty="0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4005263" y="2692400"/>
            <a:ext cx="1128712" cy="1079500"/>
          </a:xfrm>
          <a:prstGeom prst="rect">
            <a:avLst/>
          </a:prstGeom>
          <a:solidFill>
            <a:srgbClr val="FFFFFF">
              <a:alpha val="2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gray">
          <a:xfrm>
            <a:off x="7459663" y="4937125"/>
            <a:ext cx="1120775" cy="10795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549275" y="3808413"/>
            <a:ext cx="1128713" cy="10795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gray">
          <a:xfrm>
            <a:off x="6307138" y="6064250"/>
            <a:ext cx="1128712" cy="796925"/>
          </a:xfrm>
          <a:prstGeom prst="rect">
            <a:avLst/>
          </a:prstGeom>
          <a:solidFill>
            <a:srgbClr val="FFFFFF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2846388" y="0"/>
            <a:ext cx="1128712" cy="404813"/>
          </a:xfrm>
          <a:prstGeom prst="rect">
            <a:avLst/>
          </a:prstGeom>
          <a:solidFill>
            <a:srgbClr val="FFFFFF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57" name="Rectangle 33"/>
          <p:cNvSpPr>
            <a:spLocks noChangeArrowheads="1"/>
          </p:cNvSpPr>
          <p:nvPr/>
        </p:nvSpPr>
        <p:spPr bwMode="gray">
          <a:xfrm>
            <a:off x="2852738" y="4938713"/>
            <a:ext cx="1120775" cy="10795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58" name="Rectangle 34"/>
          <p:cNvSpPr>
            <a:spLocks noChangeArrowheads="1"/>
          </p:cNvSpPr>
          <p:nvPr/>
        </p:nvSpPr>
        <p:spPr bwMode="gray">
          <a:xfrm>
            <a:off x="6300788" y="1566863"/>
            <a:ext cx="1120775" cy="10795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ea typeface="宋体" charset="-122"/>
              </a:defRPr>
            </a:lvl1pPr>
          </a:lstStyle>
          <a:p>
            <a:pPr defTabSz="914400"/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tx1"/>
                </a:solidFill>
                <a:ea typeface="宋体" charset="-122"/>
              </a:defRPr>
            </a:lvl1pPr>
          </a:lstStyle>
          <a:p>
            <a:pPr defTabSz="914400"/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ea typeface="宋体" charset="-122"/>
              </a:defRPr>
            </a:lvl1pPr>
          </a:lstStyle>
          <a:p>
            <a:pPr defTabSz="914400"/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 defTabSz="914400"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377416-3288-5844-BF2A-9D9A79FF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224"/>
            <a:ext cx="9144000" cy="1178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3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lang="en-US" altLang="zh-CN" sz="4800" b="1" dirty="0">
          <a:ln>
            <a:noFill/>
          </a:ln>
          <a:solidFill>
            <a:srgbClr val="C00000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ftaliharris.com/blog/visualizing-k-means-clusterin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ftaliharris.com/blog/visualizing-k-means-clusterin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naftaliharris.com/blog/visualizing-k-means-cluster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setosa.io/ev/principal-component-analysis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ABD9E-CFC6-1A4F-A1F9-2D6EBD6569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E173D-8CDE-3A41-A3F7-D01FE71D87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/>
              <a:t>Lei Li </a:t>
            </a:r>
            <a:r>
              <a:rPr lang="en-US" altLang="zh-CN" dirty="0"/>
              <a:t>and Yu-</a:t>
            </a:r>
            <a:r>
              <a:rPr lang="en-US" altLang="zh-CN" dirty="0" err="1"/>
              <a:t>xiang</a:t>
            </a:r>
            <a:r>
              <a:rPr lang="en-US" altLang="zh-CN" dirty="0"/>
              <a:t> Wang</a:t>
            </a:r>
          </a:p>
          <a:p>
            <a:r>
              <a:rPr lang="en-US" altLang="zh-CN" dirty="0"/>
              <a:t>UCSB</a:t>
            </a:r>
          </a:p>
          <a:p>
            <a:endParaRPr lang="en-US" altLang="zh-CN" dirty="0"/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Some slides borrowed from Eric Xing, </a:t>
            </a:r>
            <a:r>
              <a:rPr lang="en-US" sz="1800">
                <a:effectLst/>
                <a:latin typeface="Calibri" panose="020F0502020204030204" pitchFamily="34" charset="0"/>
              </a:rPr>
              <a:t>Arti Singh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9BA39-D104-044B-9003-80D95FD6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 defTabSz="914400"/>
              <a:t>1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1E29D-7917-24BB-932E-CCA11BA17737}"/>
              </a:ext>
            </a:extLst>
          </p:cNvPr>
          <p:cNvSpPr txBox="1"/>
          <p:nvPr/>
        </p:nvSpPr>
        <p:spPr>
          <a:xfrm>
            <a:off x="2949207" y="0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291K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502754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4C30B-38ED-0152-43E9-9575A6F0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04482F-064A-FA44-2125-01D88038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is subjective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5651A43F-20BF-F5DD-5683-0D95E8FA6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295" y="4217772"/>
            <a:ext cx="3569025" cy="2469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64ED9-FDB2-A946-2931-BD61C15482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1682" y="4265949"/>
            <a:ext cx="3547155" cy="2373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A1F184-E293-145C-2623-7DD38350E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649420"/>
            <a:ext cx="7772400" cy="2116164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FA29FA19-EDF6-090A-F8DA-50C1DAE5A48E}"/>
              </a:ext>
            </a:extLst>
          </p:cNvPr>
          <p:cNvSpPr/>
          <p:nvPr/>
        </p:nvSpPr>
        <p:spPr>
          <a:xfrm rot="8871260">
            <a:off x="2981742" y="3722543"/>
            <a:ext cx="1184744" cy="28234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E38D079-D17D-7B48-0520-9F99D054C7A1}"/>
              </a:ext>
            </a:extLst>
          </p:cNvPr>
          <p:cNvSpPr/>
          <p:nvPr/>
        </p:nvSpPr>
        <p:spPr>
          <a:xfrm rot="928702">
            <a:off x="4887873" y="3693746"/>
            <a:ext cx="1184744" cy="28234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705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40C8C7-5027-672A-7573-E84DDBC52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075821"/>
            <a:ext cx="8010144" cy="73469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Similarity is hard to define. But we know it when we see it.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AC35F4-A159-A12B-C6CA-838D08F01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7AEDDC-82DC-8C71-6DB6-89BB60E3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measure Similarity?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021A8-B47E-0670-74B1-67EFDE338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015" y="1565602"/>
            <a:ext cx="6098977" cy="4216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06DF68-40DC-15E4-B199-173472495F84}"/>
              </a:ext>
            </a:extLst>
          </p:cNvPr>
          <p:cNvSpPr txBox="1"/>
          <p:nvPr/>
        </p:nvSpPr>
        <p:spPr>
          <a:xfrm>
            <a:off x="149485" y="5735113"/>
            <a:ext cx="8790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</a:rPr>
              <a:t>The real meaning of similarity is a philosophical question. We will take a more pragmatic approach - think in terms of a distance (rather than similarity) between vectors or correlations between random variables. 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127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8A27ED-DCA8-C557-FDD6-E114FABBC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9A8D60-6974-CE38-F432-63D754BA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2BBC1ABE-1E9B-C49F-3F41-7B74407D1A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97" y="3904089"/>
                <a:ext cx="8229600" cy="2222073"/>
              </a:xfrm>
            </p:spPr>
            <p:txBody>
              <a:bodyPr/>
              <a:lstStyle/>
              <a:p>
                <a:r>
                  <a:rPr lang="en-US" dirty="0"/>
                  <a:t>Euclidean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Manhattan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Cosine similarity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2BBC1ABE-1E9B-C49F-3F41-7B74407D1A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97" y="3904089"/>
                <a:ext cx="8229600" cy="2222073"/>
              </a:xfrm>
              <a:blipFill>
                <a:blip r:embed="rId2"/>
                <a:stretch>
                  <a:fillRect l="-1695" t="-3181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0B187C-EA2A-806A-7374-1A4352055EFD}"/>
                  </a:ext>
                </a:extLst>
              </p:cNvPr>
              <p:cNvSpPr txBox="1"/>
              <p:nvPr/>
            </p:nvSpPr>
            <p:spPr>
              <a:xfrm>
                <a:off x="850790" y="1637968"/>
                <a:ext cx="26917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0B187C-EA2A-806A-7374-1A4352055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90" y="1637968"/>
                <a:ext cx="2691763" cy="830997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1E021-50CA-635B-38F7-868572D60281}"/>
              </a:ext>
            </a:extLst>
          </p:cNvPr>
          <p:cNvCxnSpPr/>
          <p:nvPr/>
        </p:nvCxnSpPr>
        <p:spPr bwMode="auto">
          <a:xfrm flipV="1">
            <a:off x="5502303" y="1470991"/>
            <a:ext cx="0" cy="18765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7BFDE8-4D7E-7417-061B-E95BF3950A60}"/>
              </a:ext>
            </a:extLst>
          </p:cNvPr>
          <p:cNvCxnSpPr>
            <a:cxnSpLocks/>
          </p:cNvCxnSpPr>
          <p:nvPr/>
        </p:nvCxnSpPr>
        <p:spPr bwMode="auto">
          <a:xfrm>
            <a:off x="5502303" y="3340873"/>
            <a:ext cx="246357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CF5AE9B-B0D3-EB40-C924-09F528FE1362}"/>
              </a:ext>
            </a:extLst>
          </p:cNvPr>
          <p:cNvSpPr/>
          <p:nvPr/>
        </p:nvSpPr>
        <p:spPr>
          <a:xfrm>
            <a:off x="6114553" y="1948070"/>
            <a:ext cx="166977" cy="166977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218FAA-2475-79F0-7D01-1CEBC8B2BF15}"/>
              </a:ext>
            </a:extLst>
          </p:cNvPr>
          <p:cNvSpPr/>
          <p:nvPr/>
        </p:nvSpPr>
        <p:spPr>
          <a:xfrm>
            <a:off x="7295077" y="2637579"/>
            <a:ext cx="166977" cy="166977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E5E04D-E732-5D8E-7029-7D1DDB539872}"/>
              </a:ext>
            </a:extLst>
          </p:cNvPr>
          <p:cNvCxnSpPr>
            <a:cxnSpLocks/>
            <a:endCxn id="13" idx="2"/>
          </p:cNvCxnSpPr>
          <p:nvPr/>
        </p:nvCxnSpPr>
        <p:spPr bwMode="auto">
          <a:xfrm>
            <a:off x="5200153" y="2031559"/>
            <a:ext cx="9144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095EFD-2208-A505-F833-91C0D8859B2C}"/>
              </a:ext>
            </a:extLst>
          </p:cNvPr>
          <p:cNvCxnSpPr>
            <a:cxnSpLocks/>
          </p:cNvCxnSpPr>
          <p:nvPr/>
        </p:nvCxnSpPr>
        <p:spPr bwMode="auto">
          <a:xfrm>
            <a:off x="5200153" y="2721067"/>
            <a:ext cx="2094924" cy="530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7ACEC0-83DD-84F3-C4AA-7BADAFFB7FEE}"/>
              </a:ext>
            </a:extLst>
          </p:cNvPr>
          <p:cNvCxnSpPr>
            <a:cxnSpLocks/>
          </p:cNvCxnSpPr>
          <p:nvPr/>
        </p:nvCxnSpPr>
        <p:spPr bwMode="auto">
          <a:xfrm flipV="1">
            <a:off x="6187441" y="2111011"/>
            <a:ext cx="0" cy="143916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E892EC-7593-1CCA-6688-D6D313205BEF}"/>
              </a:ext>
            </a:extLst>
          </p:cNvPr>
          <p:cNvCxnSpPr>
            <a:cxnSpLocks/>
          </p:cNvCxnSpPr>
          <p:nvPr/>
        </p:nvCxnSpPr>
        <p:spPr bwMode="auto">
          <a:xfrm flipV="1">
            <a:off x="7378565" y="2804556"/>
            <a:ext cx="0" cy="81328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0CE2CA-F6D0-550B-1F4D-7E82A921400C}"/>
              </a:ext>
            </a:extLst>
          </p:cNvPr>
          <p:cNvCxnSpPr>
            <a:cxnSpLocks/>
          </p:cNvCxnSpPr>
          <p:nvPr/>
        </p:nvCxnSpPr>
        <p:spPr bwMode="auto">
          <a:xfrm flipV="1">
            <a:off x="5964559" y="2031558"/>
            <a:ext cx="0" cy="68950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50CAA3E-2BF9-C824-B5C8-D170F42C80E7}"/>
              </a:ext>
            </a:extLst>
          </p:cNvPr>
          <p:cNvSpPr txBox="1"/>
          <p:nvPr/>
        </p:nvSpPr>
        <p:spPr>
          <a:xfrm>
            <a:off x="5638349" y="215464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722E33-AC5C-2ED9-932E-624944807C7A}"/>
              </a:ext>
            </a:extLst>
          </p:cNvPr>
          <p:cNvSpPr txBox="1"/>
          <p:nvPr/>
        </p:nvSpPr>
        <p:spPr>
          <a:xfrm>
            <a:off x="6618224" y="279102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B7B8B02-4AC8-30FE-5BE8-760A2BB4689F}"/>
              </a:ext>
            </a:extLst>
          </p:cNvPr>
          <p:cNvCxnSpPr>
            <a:cxnSpLocks/>
          </p:cNvCxnSpPr>
          <p:nvPr/>
        </p:nvCxnSpPr>
        <p:spPr bwMode="auto">
          <a:xfrm>
            <a:off x="6198041" y="2907459"/>
            <a:ext cx="118052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381C96A-3937-C4B5-D0AB-B301D36475F9}"/>
              </a:ext>
            </a:extLst>
          </p:cNvPr>
          <p:cNvSpPr txBox="1"/>
          <p:nvPr/>
        </p:nvSpPr>
        <p:spPr>
          <a:xfrm>
            <a:off x="8672645" y="408697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</a:rPr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C519C6-A724-B280-95F7-7C49D8ABCB2A}"/>
              </a:ext>
            </a:extLst>
          </p:cNvPr>
          <p:cNvSpPr txBox="1"/>
          <p:nvPr/>
        </p:nvSpPr>
        <p:spPr>
          <a:xfrm>
            <a:off x="8672645" y="466769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6127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0D694A-F5B8-945F-5A95-BC5F3E1C3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Partition algorithms</a:t>
            </a:r>
          </a:p>
          <a:p>
            <a:pPr lvl="1"/>
            <a:r>
              <a:rPr lang="en-US" dirty="0"/>
              <a:t>K-means clustering</a:t>
            </a:r>
          </a:p>
          <a:p>
            <a:pPr lvl="1"/>
            <a:r>
              <a:rPr lang="en-US" dirty="0"/>
              <a:t>Spectral clustering</a:t>
            </a:r>
          </a:p>
          <a:p>
            <a:pPr lvl="1"/>
            <a:r>
              <a:rPr lang="en-US" dirty="0"/>
              <a:t>Mixture-model</a:t>
            </a:r>
          </a:p>
          <a:p>
            <a:r>
              <a:rPr lang="en-US" dirty="0"/>
              <a:t>Hierarchical algorithms</a:t>
            </a:r>
          </a:p>
          <a:p>
            <a:pPr lvl="1"/>
            <a:r>
              <a:rPr lang="en-US" dirty="0"/>
              <a:t>Bottom-up</a:t>
            </a:r>
          </a:p>
          <a:p>
            <a:pPr lvl="1"/>
            <a:r>
              <a:rPr lang="en-US" dirty="0"/>
              <a:t>Top-down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9FA10-28DE-928E-8832-5FE831C9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8BAD1D-1BCC-85BD-C579-C9EA88D8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Clustering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56A364C-9740-D6C2-8DD6-185950F93A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878"/>
          <a:stretch/>
        </p:blipFill>
        <p:spPr>
          <a:xfrm>
            <a:off x="5243490" y="1252539"/>
            <a:ext cx="3569025" cy="2176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B49AA-6A89-9F85-5DA4-5B3E7E5214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490" y="3640898"/>
            <a:ext cx="3443310" cy="23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76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520D4D-3D68-4B9D-0DE9-4445D93C6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  <a:p>
            <a:r>
              <a:rPr lang="en-US" dirty="0"/>
              <a:t>General</a:t>
            </a:r>
          </a:p>
          <a:p>
            <a:r>
              <a:rPr lang="en-US" dirty="0"/>
              <a:t>No requirement for domain knowledge </a:t>
            </a:r>
          </a:p>
          <a:p>
            <a:r>
              <a:rPr lang="en-US" dirty="0"/>
              <a:t>Interpretability and Usability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918DF7-9EF4-55AC-4BDC-96E09EA1A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57FC04-5968-6FFA-6C53-8C0E0DC8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Properties of Clustering Algorithm</a:t>
            </a:r>
          </a:p>
        </p:txBody>
      </p:sp>
    </p:spTree>
    <p:extLst>
      <p:ext uri="{BB962C8B-B14F-4D97-AF65-F5344CB8AC3E}">
        <p14:creationId xmlns:p14="http://schemas.microsoft.com/office/powerpoint/2010/main" val="613992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4D84A1-C400-F39F-27E3-54C6C7F8F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N data samples (m-dimensional) into K non-overlapping groups</a:t>
            </a:r>
          </a:p>
          <a:p>
            <a:r>
              <a:rPr lang="en-US" dirty="0"/>
              <a:t>The user has to specify K the number of clusters.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A56ADC-81D0-02C9-10FA-BCB1D24F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EFFC0-958F-63DC-6C04-7C0BE9DD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322794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CBB52F-EBA4-6EE5-4C0D-B5AC7AEB5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Start with initial K cluster centers randomly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82813-966A-AE6D-F616-A1578F8C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E76834-0493-4210-34B8-0C9658F1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7C8E4-0A02-D707-138D-76DDB3BD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309" y="2517968"/>
            <a:ext cx="45847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82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CBB52F-EBA4-6EE5-4C0D-B5AC7AEB5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Assign each data point to its nearest center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82813-966A-AE6D-F616-A1578F8C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E76834-0493-4210-34B8-0C9658F1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C2063-CB74-684D-C984-D96901FE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672" y="2494114"/>
            <a:ext cx="45847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72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CBB52F-EBA4-6EE5-4C0D-B5AC7AEB52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Update each group center with the mean of its members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CBB52F-EBA4-6EE5-4C0D-B5AC7AEB52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4000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82813-966A-AE6D-F616-A1578F8C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E76834-0493-4210-34B8-0C9658F1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C600E-D5FF-7FD4-93C7-DF60E4039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36" y="2693920"/>
            <a:ext cx="44958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2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CBB52F-EBA4-6EE5-4C0D-B5AC7AEB5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Repeat steps 2-3 with many iterations.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82813-966A-AE6D-F616-A1578F8C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E76834-0493-4210-34B8-0C9658F1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37F8A-59D8-6FCA-D214-07FA9697F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508" y="2482519"/>
            <a:ext cx="46101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28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04BE77-8F11-3442-A9D6-3250A0A78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Linear Regression</a:t>
            </a:r>
          </a:p>
          <a:p>
            <a:r>
              <a:rPr lang="en-US" altLang="zh-CN" dirty="0"/>
              <a:t>Linear classifier</a:t>
            </a:r>
          </a:p>
          <a:p>
            <a:r>
              <a:rPr lang="en-US" altLang="zh-CN" dirty="0"/>
              <a:t>Both need pairs of data-labels &lt;x, y&gt; to train</a:t>
            </a:r>
          </a:p>
          <a:p>
            <a:r>
              <a:rPr lang="en-US" altLang="zh-CN" dirty="0"/>
              <a:t>What if we do not have labels y</a:t>
            </a:r>
          </a:p>
          <a:p>
            <a:pPr lvl="1"/>
            <a:r>
              <a:rPr lang="en-US" altLang="zh-CN" dirty="0"/>
              <a:t>Can we still train a model to predict data class?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AC3CB5-ABBA-BD4A-ADAD-9B869A57B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3B9DD7-A934-6A4F-A5AE-C8601F80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667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CBB52F-EBA4-6EE5-4C0D-B5AC7AEB5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Finish when members in clusters do not change.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82813-966A-AE6D-F616-A1578F8C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E76834-0493-4210-34B8-0C9658F1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F7F92-046B-F5ED-BE51-7773C9DC8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790" y="2466726"/>
            <a:ext cx="4863990" cy="386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1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A94204-437A-F3FA-4D0C-F3E185098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Start with initial K cluster centers randomly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 each data point to its nearest center using distance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each group center with the mean of its members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steps 2-3 with many iterations until members in clusters do not change. </a:t>
            </a:r>
          </a:p>
          <a:p>
            <a:pPr marL="0" indent="0">
              <a:buNone/>
            </a:pPr>
            <a:r>
              <a:rPr lang="en-US" dirty="0" err="1"/>
              <a:t>Demo:</a:t>
            </a:r>
            <a:r>
              <a:rPr lang="en-US" dirty="0" err="1">
                <a:hlinkClick r:id="rId2"/>
              </a:rPr>
              <a:t>https</a:t>
            </a:r>
            <a:r>
              <a:rPr lang="en-US" dirty="0">
                <a:hlinkClick r:id="rId2"/>
              </a:rPr>
              <a:t>://www.naftaliharris.com/blog/visualizing-k-means-clustering/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3A9EAE-C7F7-D1BB-5AF6-EF664C20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1CCB77-73A4-00F2-4BB5-C8333907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</p:spTree>
    <p:extLst>
      <p:ext uri="{BB962C8B-B14F-4D97-AF65-F5344CB8AC3E}">
        <p14:creationId xmlns:p14="http://schemas.microsoft.com/office/powerpoint/2010/main" val="2056901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FE08A7-484B-9B9E-013B-1747FC9F7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Start with initial K cluster centers randomly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 each data point to its nearest center using distance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the center with </a:t>
            </a:r>
            <a:r>
              <a:rPr lang="en-US" dirty="0">
                <a:solidFill>
                  <a:srgbClr val="FF0000"/>
                </a:solidFill>
              </a:rPr>
              <a:t>the point bearing the smallest total distance to all other points </a:t>
            </a:r>
            <a:r>
              <a:rPr lang="en-US" dirty="0"/>
              <a:t>in the same cluster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steps 2-3 with many iterations until members in clusters do not change.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485C3-8B1A-1F3B-53B7-D16AFCF3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2362A1-21C4-899B-F7C8-4837DB9A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– K-Medoids</a:t>
            </a:r>
          </a:p>
        </p:txBody>
      </p:sp>
    </p:spTree>
    <p:extLst>
      <p:ext uri="{BB962C8B-B14F-4D97-AF65-F5344CB8AC3E}">
        <p14:creationId xmlns:p14="http://schemas.microsoft.com/office/powerpoint/2010/main" val="274694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A78C6AF-EDD7-D91C-97EA-E7ED50DA48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2515" y="1379552"/>
                <a:ext cx="6007210" cy="4754563"/>
              </a:xfrm>
            </p:spPr>
            <p:txBody>
              <a:bodyPr/>
              <a:lstStyle/>
              <a:p>
                <a:r>
                  <a:rPr lang="en-US" dirty="0"/>
                  <a:t>What is a good partition?</a:t>
                </a:r>
              </a:p>
              <a:p>
                <a:pPr lvl="1"/>
                <a:r>
                  <a:rPr lang="en-US" dirty="0"/>
                  <a:t>High intra-cluster similarity</a:t>
                </a:r>
              </a:p>
              <a:p>
                <a:r>
                  <a:rPr lang="en-US" dirty="0"/>
                  <a:t>K-Means optimizes</a:t>
                </a:r>
              </a:p>
              <a:p>
                <a:pPr lvl="1"/>
                <a:r>
                  <a:rPr lang="en-US" dirty="0"/>
                  <a:t>The total sum of distance from members to the cluster centers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Optimal solution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A78C6AF-EDD7-D91C-97EA-E7ED50DA4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515" y="1379552"/>
                <a:ext cx="6007210" cy="4754563"/>
              </a:xfrm>
              <a:blipFill>
                <a:blip r:embed="rId2"/>
                <a:stretch>
                  <a:fillRect l="-2321" t="-1600" b="-24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F094E3-661A-9ECA-7DDE-831F22409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F3D378-CCDC-CF67-81EE-7DF3439E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K-Means Works?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7246A-2131-291C-BA5C-EC2D09BAF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5086" y="1463040"/>
            <a:ext cx="2856399" cy="2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70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A78C6AF-EDD7-D91C-97EA-E7ED50DA48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2514" y="1379552"/>
                <a:ext cx="8583433" cy="4754563"/>
              </a:xfrm>
            </p:spPr>
            <p:txBody>
              <a:bodyPr/>
              <a:lstStyle/>
              <a:p>
                <a:r>
                  <a:rPr lang="en-US" dirty="0"/>
                  <a:t>Optimize the objective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K-Means is a </a:t>
                </a:r>
                <a:r>
                  <a:rPr lang="en-US" i="1" dirty="0">
                    <a:solidFill>
                      <a:srgbClr val="C00000"/>
                    </a:solidFill>
                  </a:rPr>
                  <a:t>coordinate descent </a:t>
                </a:r>
                <a:r>
                  <a:rPr lang="en-US" dirty="0"/>
                  <a:t>algorithm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(cluster assignment) Fix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, optimize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(cluster centering) Fix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optimize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will revisit this style of algorithms later (e.g. EM alg. for Gaussian Mixture Model)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A78C6AF-EDD7-D91C-97EA-E7ED50DA4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514" y="1379552"/>
                <a:ext cx="8583433" cy="4754563"/>
              </a:xfrm>
              <a:blipFill>
                <a:blip r:embed="rId2"/>
                <a:stretch>
                  <a:fillRect l="-1625" t="-17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F094E3-661A-9ECA-7DDE-831F22409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F3D378-CCDC-CF67-81EE-7DF3439E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</p:spTree>
    <p:extLst>
      <p:ext uri="{BB962C8B-B14F-4D97-AF65-F5344CB8AC3E}">
        <p14:creationId xmlns:p14="http://schemas.microsoft.com/office/powerpoint/2010/main" val="619668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591421-1B75-D51D-9AAC-835E8CF53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Edstem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B7A581-0A8B-0FB4-5D69-4E3A9490F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F1D7DB-97B1-75E7-6E0E-EC728F61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1316596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CFAB37-CB8B-7679-1623-6E02DF2AD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71600"/>
            <a:ext cx="8543677" cy="4754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Results are quite sensitive to seed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52FBE9-BDC5-0EAF-980E-29E06321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034039-AA08-2F42-8D37-FF957EAE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Initialization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E4AE7-4B65-5B9C-2AD5-016D5179D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034" y="2152147"/>
            <a:ext cx="5126603" cy="4331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6DD4F9-B85F-2E3E-5B92-FCE3FEBACAEB}"/>
              </a:ext>
            </a:extLst>
          </p:cNvPr>
          <p:cNvSpPr txBox="1"/>
          <p:nvPr/>
        </p:nvSpPr>
        <p:spPr>
          <a:xfrm>
            <a:off x="262392" y="3101009"/>
            <a:ext cx="4054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Does k-means always succeed?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0DFAD-7AD8-698F-C1E0-C1C2AF5E348C}"/>
              </a:ext>
            </a:extLst>
          </p:cNvPr>
          <p:cNvSpPr txBox="1"/>
          <p:nvPr/>
        </p:nvSpPr>
        <p:spPr>
          <a:xfrm>
            <a:off x="771275" y="6152941"/>
            <a:ext cx="7247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https://www.naftaliharris.com/blog/visualizing-k-means-clustering/</a:t>
            </a:r>
            <a:r>
              <a:rPr lang="en-US" dirty="0"/>
              <a:t> </a:t>
            </a:r>
          </a:p>
          <a:p>
            <a:r>
              <a:rPr lang="en-US" dirty="0"/>
              <a:t>Try example for Gaussian Mixture</a:t>
            </a:r>
          </a:p>
        </p:txBody>
      </p:sp>
    </p:spTree>
    <p:extLst>
      <p:ext uri="{BB962C8B-B14F-4D97-AF65-F5344CB8AC3E}">
        <p14:creationId xmlns:p14="http://schemas.microsoft.com/office/powerpoint/2010/main" val="2199901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CFAB37-CB8B-7679-1623-6E02DF2AD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71600"/>
            <a:ext cx="8543677" cy="4754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Results are quite sensitive to seed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52FBE9-BDC5-0EAF-980E-29E06321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034039-AA08-2F42-8D37-FF957EAE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Initialization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0DFAD-7AD8-698F-C1E0-C1C2AF5E348C}"/>
              </a:ext>
            </a:extLst>
          </p:cNvPr>
          <p:cNvSpPr txBox="1"/>
          <p:nvPr/>
        </p:nvSpPr>
        <p:spPr>
          <a:xfrm>
            <a:off x="771275" y="6152941"/>
            <a:ext cx="7247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https://www.naftaliharris.com/blog/visualizing-k-means-clustering/</a:t>
            </a:r>
            <a:r>
              <a:rPr lang="en-US" dirty="0"/>
              <a:t> </a:t>
            </a:r>
          </a:p>
          <a:p>
            <a:r>
              <a:rPr lang="en-US" dirty="0"/>
              <a:t>Try example for Gaussian Mixture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119C7B-1DF6-79BC-3F77-BDDEE43CD4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03398"/>
            <a:ext cx="4405324" cy="3917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32BADE-0594-4AFE-441B-D163EE39E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510" y="2103398"/>
            <a:ext cx="3956275" cy="3917651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79194FAB-29A9-15D6-3221-F644D52F7A2D}"/>
              </a:ext>
            </a:extLst>
          </p:cNvPr>
          <p:cNvSpPr/>
          <p:nvPr/>
        </p:nvSpPr>
        <p:spPr>
          <a:xfrm>
            <a:off x="4468633" y="3748881"/>
            <a:ext cx="667910" cy="313342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6369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3C88D5-1E7B-D2D5-73A3-95337CDA6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can vary based on initial cluster assignments</a:t>
            </a:r>
          </a:p>
          <a:p>
            <a:r>
              <a:rPr lang="en-US" dirty="0"/>
              <a:t>Some initializations can result in poor convergence rate, or converge to a sub-optimal result</a:t>
            </a:r>
          </a:p>
          <a:p>
            <a:pPr lvl="1"/>
            <a:r>
              <a:rPr lang="en-US" dirty="0"/>
              <a:t>Try multiple starting points (</a:t>
            </a:r>
            <a:r>
              <a:rPr lang="en-US" dirty="0">
                <a:solidFill>
                  <a:srgbClr val="FF0000"/>
                </a:solidFill>
              </a:rPr>
              <a:t>very important!!!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K-means++ algorithm </a:t>
            </a:r>
          </a:p>
          <a:p>
            <a:pPr lvl="2"/>
            <a:r>
              <a:rPr lang="en-US" dirty="0"/>
              <a:t>Key idea: initialize centers that are far apart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01AB55-0EF4-ED53-5AFD-D0248D9D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F71F-F11C-A167-E5CA-C23C90D2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FFEC9-6EDD-0D0A-4C07-418DE5F0FE6B}"/>
              </a:ext>
            </a:extLst>
          </p:cNvPr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David Arthur and Sergei </a:t>
            </a:r>
            <a:r>
              <a:rPr lang="en-US" dirty="0" err="1"/>
              <a:t>Vassilvitskii</a:t>
            </a:r>
            <a:r>
              <a:rPr lang="en-US" dirty="0"/>
              <a:t>, K-means++: the advantages of careful seeding. SODA 2007</a:t>
            </a:r>
          </a:p>
        </p:txBody>
      </p:sp>
    </p:spTree>
    <p:extLst>
      <p:ext uri="{BB962C8B-B14F-4D97-AF65-F5344CB8AC3E}">
        <p14:creationId xmlns:p14="http://schemas.microsoft.com/office/powerpoint/2010/main" val="4079244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A8EAF2-23E7-0723-3FA6-16960AEE2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1718"/>
                <a:ext cx="8229600" cy="4754563"/>
              </a:xfrm>
            </p:spPr>
            <p:txBody>
              <a:bodyPr/>
              <a:lstStyle/>
              <a:p>
                <a:r>
                  <a:rPr lang="en-US" b="0" dirty="0"/>
                  <a:t>What is the objective for different k?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A8EAF2-23E7-0723-3FA6-16960AEE2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1718"/>
                <a:ext cx="8229600" cy="4754563"/>
              </a:xfrm>
              <a:blipFill>
                <a:blip r:embed="rId2"/>
                <a:stretch>
                  <a:fillRect l="-1852" t="-17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86B7AD-F3B6-6135-A494-A42D15B77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EF7A4B-8005-628C-EB02-68A5123F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decide the number of clusters?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AE274-6630-13CC-7351-0377CDD23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032" y="2784381"/>
            <a:ext cx="4028193" cy="39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4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908BCB-DB05-ABC9-B421-12829CA5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 finding “patterns” of data</a:t>
            </a:r>
          </a:p>
          <a:p>
            <a:r>
              <a:rPr lang="en-US" dirty="0"/>
              <a:t>No golden labels to teach the model</a:t>
            </a:r>
          </a:p>
          <a:p>
            <a:pPr lvl="1"/>
            <a:r>
              <a:rPr lang="en-US" dirty="0"/>
              <a:t>Only raw data x, but not y</a:t>
            </a:r>
          </a:p>
          <a:p>
            <a:r>
              <a:rPr lang="en-US" dirty="0"/>
              <a:t>Instances: </a:t>
            </a:r>
          </a:p>
          <a:p>
            <a:pPr lvl="1"/>
            <a:r>
              <a:rPr lang="en-US" dirty="0"/>
              <a:t>Clustering: Give data samples, find groupings </a:t>
            </a:r>
          </a:p>
          <a:p>
            <a:pPr lvl="1"/>
            <a:r>
              <a:rPr lang="en-US" dirty="0"/>
              <a:t>Dimensionality Reduction: Given high-dimensional data, compress them into low-dimensions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67B8A-56FB-2018-8B59-39F242C12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7DF49A-CA88-C679-27B9-1EC12CCE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561034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A8EAF2-23E7-0723-3FA6-16960AEE2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1718"/>
                <a:ext cx="8229600" cy="475456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𝑘𝑖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/>
                  <a:t>, the objective s is 873.0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A8EAF2-23E7-0723-3FA6-16960AEE2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1718"/>
                <a:ext cx="8229600" cy="4754563"/>
              </a:xfrm>
              <a:blipFill>
                <a:blip r:embed="rId2"/>
                <a:stretch>
                  <a:fillRect l="-5093" t="-20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86B7AD-F3B6-6135-A494-A42D15B77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EF7A4B-8005-628C-EB02-68A5123F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decide the number of clusters?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AE274-6630-13CC-7351-0377CDD23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032" y="2784381"/>
            <a:ext cx="4028193" cy="39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93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A8EAF2-23E7-0723-3FA6-16960AEE2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1718"/>
                <a:ext cx="8229600" cy="475456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𝑘𝑖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/>
                  <a:t>, the objective s is 173.1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A8EAF2-23E7-0723-3FA6-16960AEE2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1718"/>
                <a:ext cx="8229600" cy="4754563"/>
              </a:xfrm>
              <a:blipFill>
                <a:blip r:embed="rId2"/>
                <a:stretch>
                  <a:fillRect l="-5093" t="-20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86B7AD-F3B6-6135-A494-A42D15B77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EF7A4B-8005-628C-EB02-68A5123F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decide the number of clusters?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AE274-6630-13CC-7351-0377CDD23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032" y="2784381"/>
            <a:ext cx="4028193" cy="39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3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A8EAF2-23E7-0723-3FA6-16960AEE2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1718"/>
                <a:ext cx="8229600" cy="475456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𝑘𝑖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b="0" dirty="0"/>
                  <a:t>, the objective s is 133.6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A8EAF2-23E7-0723-3FA6-16960AEE2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1718"/>
                <a:ext cx="8229600" cy="4754563"/>
              </a:xfrm>
              <a:blipFill>
                <a:blip r:embed="rId2"/>
                <a:stretch>
                  <a:fillRect l="-5093" t="-20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86B7AD-F3B6-6135-A494-A42D15B77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EF7A4B-8005-628C-EB02-68A5123F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decide the number of clusters?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AE274-6630-13CC-7351-0377CDD23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4032" y="2784381"/>
            <a:ext cx="4028193" cy="39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77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FC9D9-194F-9CB1-2FE6-584768D8B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077"/>
            <a:ext cx="7915524" cy="1941447"/>
          </a:xfrm>
        </p:spPr>
        <p:txBody>
          <a:bodyPr/>
          <a:lstStyle/>
          <a:p>
            <a:r>
              <a:rPr lang="en-US" dirty="0"/>
              <a:t>It is not always obvious to choose the right K in high-dimensional data.</a:t>
            </a:r>
          </a:p>
          <a:p>
            <a:r>
              <a:rPr lang="en-US" dirty="0"/>
              <a:t>“Knee finding”- abrupt change of objective at k=2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59B696-19E2-A9F6-00F1-F6216C3F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261306-71E0-B128-D879-381254F1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larger K always better?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3AEEB-A988-4148-CBEF-0E140A9A3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24" y="3209049"/>
            <a:ext cx="7772400" cy="364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25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EE07AD-D1D9-7B40-E378-9B69AB3E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8FB1F0-FA63-BEFB-4891-06942EB4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K-Means fails?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D7E9C-202C-0FC5-0E96-1F36DA8E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649" y="1144900"/>
            <a:ext cx="5720963" cy="54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36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9544F1-A972-FB79-D466-B2AFF05D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00159B-C237-04C2-1117-C4D2176C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Even setting the right K, K-Means could not find the right clusters!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07F3E-E99F-5689-6D3C-59D6846F9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726" y="1264686"/>
            <a:ext cx="6041357" cy="559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75F8ED-4CD3-C792-8DD7-7A8F74556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Strength</a:t>
            </a:r>
          </a:p>
          <a:p>
            <a:pPr lvl="1"/>
            <a:r>
              <a:rPr lang="en-US" sz="2400" dirty="0"/>
              <a:t>Simple, easy to implement and debug</a:t>
            </a:r>
          </a:p>
          <a:p>
            <a:pPr lvl="1"/>
            <a:r>
              <a:rPr lang="en-US" sz="2400" dirty="0"/>
              <a:t>Intuitive objective function: optimizing intra-cluster similarity</a:t>
            </a:r>
          </a:p>
          <a:p>
            <a:pPr lvl="1"/>
            <a:r>
              <a:rPr lang="en-US" sz="2400" dirty="0"/>
              <a:t>Efficient: complexity ?</a:t>
            </a:r>
          </a:p>
          <a:p>
            <a:r>
              <a:rPr lang="en-US" sz="2800" dirty="0"/>
              <a:t>Weakness</a:t>
            </a:r>
          </a:p>
          <a:p>
            <a:pPr lvl="1"/>
            <a:r>
              <a:rPr lang="en-US" sz="2400" dirty="0"/>
              <a:t>Applicable only when </a:t>
            </a:r>
            <a:r>
              <a:rPr lang="en-US" sz="2400" b="1" i="1" dirty="0"/>
              <a:t>mean</a:t>
            </a:r>
            <a:r>
              <a:rPr lang="en-US" sz="2400" dirty="0"/>
              <a:t> can be calculated</a:t>
            </a:r>
          </a:p>
          <a:p>
            <a:pPr lvl="2"/>
            <a:r>
              <a:rPr lang="en-US" sz="2000" dirty="0"/>
              <a:t>What about Categorical data? </a:t>
            </a:r>
          </a:p>
          <a:p>
            <a:pPr lvl="1"/>
            <a:r>
              <a:rPr lang="en-US" sz="2400" dirty="0"/>
              <a:t>Terminates at a local optimum. </a:t>
            </a:r>
          </a:p>
          <a:p>
            <a:pPr lvl="1"/>
            <a:r>
              <a:rPr lang="en-US" sz="2400" dirty="0"/>
              <a:t>Initialization is important</a:t>
            </a:r>
          </a:p>
          <a:p>
            <a:pPr lvl="1"/>
            <a:r>
              <a:rPr lang="en-US" sz="2400" dirty="0"/>
              <a:t>Sensitive to noisy data and outliers</a:t>
            </a:r>
          </a:p>
          <a:p>
            <a:pPr lvl="1"/>
            <a:r>
              <a:rPr lang="en-US" sz="2400" dirty="0"/>
              <a:t>Not able to find clusters with </a:t>
            </a:r>
            <a:r>
              <a:rPr lang="en-US" sz="2400" i="1" dirty="0"/>
              <a:t>non-convex</a:t>
            </a:r>
            <a:r>
              <a:rPr lang="en-US" sz="2400" dirty="0"/>
              <a:t> shape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FDF7DA-1402-CFCC-C5A1-2B183854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56276A-7F51-84BD-1E17-5824ADFE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4124406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6732ED-2A3A-A932-5D7C-226B5988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High-dimensional data</a:t>
            </a:r>
          </a:p>
          <a:p>
            <a:r>
              <a:rPr lang="en-US" dirty="0"/>
              <a:t>Document classification/clustering: How many features to represent a document?</a:t>
            </a:r>
          </a:p>
          <a:p>
            <a:pPr lvl="1"/>
            <a:r>
              <a:rPr lang="en-US" dirty="0"/>
              <a:t>Words (unigram), bigrams, n-gram</a:t>
            </a:r>
          </a:p>
          <a:p>
            <a:r>
              <a:rPr lang="en-US" dirty="0"/>
              <a:t>Features for representing a user on </a:t>
            </a:r>
            <a:r>
              <a:rPr lang="en-US" dirty="0" err="1"/>
              <a:t>Youtube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Each visited video id can be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C725E-F8CE-F412-CC64-0F3D0776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8C9764-7904-0B29-A2B7-96D12C54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74508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8B346B-3A8A-966B-0E2A-C6E0ADA42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more features bad?</a:t>
            </a:r>
          </a:p>
          <a:p>
            <a:pPr lvl="1"/>
            <a:r>
              <a:rPr lang="en-US" dirty="0"/>
              <a:t>Redundant/noisy/useless features </a:t>
            </a:r>
          </a:p>
          <a:p>
            <a:pPr lvl="1"/>
            <a:r>
              <a:rPr lang="en-US" dirty="0"/>
              <a:t>Need more storage space and computation</a:t>
            </a:r>
          </a:p>
          <a:p>
            <a:pPr lvl="1"/>
            <a:r>
              <a:rPr lang="en-US" dirty="0"/>
              <a:t>More model parameters (even if using decision trees or linear models)</a:t>
            </a:r>
          </a:p>
          <a:p>
            <a:pPr lvl="1"/>
            <a:r>
              <a:rPr lang="en-US" dirty="0"/>
              <a:t>Impossible to visualize (&gt; 3 dims)</a:t>
            </a:r>
          </a:p>
          <a:p>
            <a:pPr lvl="1"/>
            <a:r>
              <a:rPr lang="en-US" dirty="0"/>
              <a:t>As dimensionality increases, the distances between data points are indifferent.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A9A020-A424-62E8-2946-709464E5B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02420B-2B3F-FD08-DDAB-5E166475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3020484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CC2638-A123-C27A-776D-E590151D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Reveal latent features</a:t>
            </a:r>
          </a:p>
          <a:p>
            <a:pPr lvl="1"/>
            <a:r>
              <a:rPr lang="en-US" dirty="0"/>
              <a:t>Assuming data points stay in a low-dimensional manifold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6C2810-BDD3-7A52-68CE-D518402C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CE5EC6-4654-C5C7-5045-DD848C85F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A9DB09-B9BA-1D33-8081-64F53CBDC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8743" y="2823179"/>
            <a:ext cx="4066602" cy="325553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BB9CDC-71C9-54EC-A115-9D18D15A4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3" y="3122817"/>
            <a:ext cx="4926495" cy="295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327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22CD82-39DC-8453-1E7A-5D2D426D5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4941736" cy="4754563"/>
          </a:xfrm>
        </p:spPr>
        <p:txBody>
          <a:bodyPr/>
          <a:lstStyle/>
          <a:p>
            <a:r>
              <a:rPr lang="en-US" dirty="0"/>
              <a:t>No human annotated data (too expensive)</a:t>
            </a:r>
          </a:p>
          <a:p>
            <a:r>
              <a:rPr lang="en-US" dirty="0"/>
              <a:t>Do not have clear target, but still want to find “meaningful” patterns</a:t>
            </a:r>
          </a:p>
          <a:p>
            <a:r>
              <a:rPr lang="en-US" dirty="0"/>
              <a:t>Just fitting the data with most likely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9DD0D5-E36D-6876-EE68-D914E8D30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B0E115-B039-73F7-358F-45D9AF24E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Unsupervised Learning</a:t>
            </a:r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38CFBF45-7569-FD74-24DD-75167AB41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053" y="1371600"/>
            <a:ext cx="4038600" cy="454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3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C2F33E-18A1-0392-2456-0A3267C9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linear/nonlinear combination of features that capture essential factors of data</a:t>
            </a:r>
          </a:p>
          <a:p>
            <a:r>
              <a:rPr lang="en-US" dirty="0"/>
              <a:t>Do not necessarily have physical meaning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274A46-8D3B-CC17-FF95-73804F3B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B887AD-A310-75B4-9BB1-01CCA8C2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EDE9D-55AA-1FF2-8823-F97E57ABE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3084" y="3429000"/>
            <a:ext cx="4066602" cy="3255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C96FB-7F7A-7271-1CCD-5B5EF0531328}"/>
              </a:ext>
            </a:extLst>
          </p:cNvPr>
          <p:cNvSpPr txBox="1"/>
          <p:nvPr/>
        </p:nvSpPr>
        <p:spPr>
          <a:xfrm>
            <a:off x="2072527" y="3105734"/>
            <a:ext cx="110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8CFB4-52E9-2AE2-0E49-853E2E1DF9B0}"/>
              </a:ext>
            </a:extLst>
          </p:cNvPr>
          <p:cNvSpPr txBox="1"/>
          <p:nvPr/>
        </p:nvSpPr>
        <p:spPr>
          <a:xfrm>
            <a:off x="6273769" y="3105734"/>
            <a:ext cx="1423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Nonlinear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CBE502C-1B0A-CC27-30FF-119877728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53" y="3578818"/>
            <a:ext cx="4926495" cy="295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616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0F86A5-8ED9-33CC-B0C1-62ABAF628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Principal Component Analysis (PCA)</a:t>
            </a:r>
          </a:p>
          <a:p>
            <a:pPr lvl="1"/>
            <a:r>
              <a:rPr lang="en-US" dirty="0"/>
              <a:t>Independent Component Analysis (ICA)</a:t>
            </a:r>
          </a:p>
          <a:p>
            <a:pPr lvl="1"/>
            <a:r>
              <a:rPr lang="en-US" dirty="0"/>
              <a:t>Non-negative matrix factorization (NMF)</a:t>
            </a:r>
          </a:p>
          <a:p>
            <a:r>
              <a:rPr lang="en-US" dirty="0"/>
              <a:t>Nonlinear:</a:t>
            </a:r>
          </a:p>
          <a:p>
            <a:pPr lvl="1"/>
            <a:r>
              <a:rPr lang="en-US" dirty="0"/>
              <a:t>Kernel PCA</a:t>
            </a:r>
          </a:p>
          <a:p>
            <a:pPr lvl="1"/>
            <a:r>
              <a:rPr lang="en-US" dirty="0"/>
              <a:t>Local Linear Embedding (LLE)</a:t>
            </a:r>
          </a:p>
          <a:p>
            <a:pPr lvl="1"/>
            <a:r>
              <a:rPr lang="en-US" dirty="0"/>
              <a:t>t-distributed Stochastic Neighbor Embedding (T-SNE)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UMAP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ADEC84-8779-48C1-0248-37407285B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7E4D1F-3FE0-1971-4C9E-2EBB387B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693979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ADB94A-3063-22C4-2047-AFE2926E03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Assuming data lie in a linear low dimensional subspace</a:t>
            </a:r>
          </a:p>
          <a:p>
            <a:r>
              <a:rPr lang="en-US" dirty="0"/>
              <a:t>Axes of this subspace are known as principal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C3DA4-0453-EDD0-1CD8-DCAC26301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A54FC8-0DA7-4AF1-1616-76EDC35E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70D5D1F-6095-9AF2-665E-B4B1320043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44153"/>
            <a:ext cx="4387565" cy="398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820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4BE4A1-1039-057D-F6F6-527D07E09C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6698974" cy="520412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Data X: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matrix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Compute the mean: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sz="2400" dirty="0"/>
                  <a:t>Subtract the mean: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sz="2400" dirty="0"/>
                  <a:t>Compute the covariance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en-US" sz="2400" dirty="0"/>
                  <a:t>1</a:t>
                </a:r>
                <a:r>
                  <a:rPr lang="en-US" sz="2400" baseline="30000" dirty="0"/>
                  <a:t>st </a:t>
                </a:r>
                <a:r>
                  <a:rPr lang="en-US" sz="2400" dirty="0"/>
                  <a:t>Principal Component – the max variance direction, which can be computed by eigenvalue decomposition</a:t>
                </a: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4BE4A1-1039-057D-F6F6-527D07E09C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6698974" cy="5204129"/>
              </a:xfrm>
              <a:blipFill>
                <a:blip r:embed="rId2"/>
                <a:stretch>
                  <a:fillRect l="-1515" t="-7561" b="-14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D3512-DF6E-EF31-6BA1-5C808CB0A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4867D6-7F17-5E63-13B1-94368D461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E19A81C-C048-1D51-1146-EBF623237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557" y="1371600"/>
            <a:ext cx="3555960" cy="32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867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83569C-4197-5E4D-49D3-DC68C405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2778" y="1371600"/>
                <a:ext cx="5281222" cy="475456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is 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Principal Component (unit length vector)</a:t>
                </a:r>
              </a:p>
              <a:p>
                <a:pPr marL="0" indent="0">
                  <a:buNone/>
                </a:pPr>
                <a:r>
                  <a:rPr lang="en-US" sz="2400" dirty="0"/>
                  <a:t>How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 represented along 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principal component direction?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Sample variance along 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principal component direction?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0" dirty="0"/>
                  <a:t>1</a:t>
                </a:r>
                <a:r>
                  <a:rPr lang="en-US" sz="2400" b="0" baseline="30000" dirty="0"/>
                  <a:t>st</a:t>
                </a:r>
                <a:r>
                  <a:rPr lang="en-US" sz="2400" b="0" dirty="0"/>
                  <a:t> Principal Component: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func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83569C-4197-5E4D-49D3-DC68C405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2778" y="1371600"/>
                <a:ext cx="5281222" cy="4754563"/>
              </a:xfrm>
              <a:blipFill>
                <a:blip r:embed="rId2"/>
                <a:stretch>
                  <a:fillRect l="-1923" t="-1067" b="-17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E395D6-D253-E31B-BC56-05A30E44A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96EA19-F4E2-C83F-DA9D-993F3BB0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CC685B0-F342-2A59-D0E4-25AB2383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19" y="1340699"/>
            <a:ext cx="3555960" cy="32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A7B01DB-1015-02C4-86C1-5E194A5C3CCC}"/>
              </a:ext>
            </a:extLst>
          </p:cNvPr>
          <p:cNvSpPr/>
          <p:nvPr/>
        </p:nvSpPr>
        <p:spPr>
          <a:xfrm>
            <a:off x="6106602" y="2941983"/>
            <a:ext cx="755374" cy="405516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92500" lnSpcReduction="10000"/>
          </a:bodyPr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31BADB-3C6E-16FF-36B7-E1B652F550EE}"/>
              </a:ext>
            </a:extLst>
          </p:cNvPr>
          <p:cNvSpPr/>
          <p:nvPr/>
        </p:nvSpPr>
        <p:spPr>
          <a:xfrm>
            <a:off x="4571999" y="4072392"/>
            <a:ext cx="3697357" cy="111185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05646CB-BAE9-FD54-7FA8-9AC82D8E73DC}"/>
              </a:ext>
            </a:extLst>
          </p:cNvPr>
          <p:cNvSpPr/>
          <p:nvPr/>
        </p:nvSpPr>
        <p:spPr>
          <a:xfrm>
            <a:off x="4635610" y="5570235"/>
            <a:ext cx="3697357" cy="965738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35280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83569C-4197-5E4D-49D3-DC68C405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2778" y="1371600"/>
                <a:ext cx="5281222" cy="4754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0" dirty="0"/>
                  <a:t>1</a:t>
                </a:r>
                <a:r>
                  <a:rPr lang="en-US" sz="2400" b="0" baseline="30000" dirty="0"/>
                  <a:t>st</a:t>
                </a:r>
                <a:r>
                  <a:rPr lang="en-US" sz="2400" b="0" dirty="0"/>
                  <a:t> Principal Component: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func>
                  </m:oMath>
                </a14:m>
                <a:r>
                  <a:rPr lang="en-US" sz="2400" dirty="0"/>
                  <a:t>   s</a:t>
                </a:r>
                <a:r>
                  <a:rPr lang="en-US" sz="2400" dirty="0" err="1"/>
                  <a:t>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 err="1"/>
                  <a:t>Lagrangian</a:t>
                </a:r>
                <a:r>
                  <a:rPr lang="en-US" sz="2400" dirty="0"/>
                  <a:t> method: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𝜕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𝑣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=0</m:t>
                    </m:r>
                  </m:oMath>
                </a14:m>
                <a:r>
                  <a:rPr lang="en-US" sz="2400" dirty="0">
                    <a:sym typeface="Wingdings" pitchFamily="2" charset="2"/>
                  </a:rPr>
                  <a:t> 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>
                    <a:sym typeface="Wingdings" pitchFamily="2" charset="2"/>
                  </a:rPr>
                  <a:t>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  <a:p>
                <a:pPr>
                  <a:buFont typeface="Wingdings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𝑣</m:t>
                    </m:r>
                  </m:oMath>
                </a14:m>
                <a:r>
                  <a:rPr lang="en-US" sz="2400" dirty="0">
                    <a:sym typeface="Wingdings" pitchFamily="2" charset="2"/>
                  </a:rPr>
                  <a:t> is the top-1 eigenvector of covariance matrix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83569C-4197-5E4D-49D3-DC68C405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2778" y="1371600"/>
                <a:ext cx="5281222" cy="4754563"/>
              </a:xfrm>
              <a:blipFill>
                <a:blip r:embed="rId2"/>
                <a:stretch>
                  <a:fillRect l="-1923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E395D6-D253-E31B-BC56-05A30E44A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96EA19-F4E2-C83F-DA9D-993F3BB0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CC685B0-F342-2A59-D0E4-25AB2383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19" y="1340699"/>
            <a:ext cx="3555960" cy="32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494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83569C-4197-5E4D-49D3-DC68C405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2778" y="1371600"/>
                <a:ext cx="5281222" cy="4754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0" dirty="0"/>
                  <a:t>1</a:t>
                </a:r>
                <a:r>
                  <a:rPr lang="en-US" sz="2400" b="0" baseline="30000" dirty="0"/>
                  <a:t>st</a:t>
                </a:r>
                <a:r>
                  <a:rPr lang="en-US" sz="2400" b="0" dirty="0"/>
                  <a:t> Principal 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</a:t>
                </a:r>
                <a:r>
                  <a:rPr lang="en-US" sz="2400" dirty="0">
                    <a:sym typeface="Wingdings" pitchFamily="2" charset="2"/>
                  </a:rPr>
                  <a:t>is the top-1 eigenvector of covariance matrix, with the largest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ym typeface="Wingdings" pitchFamily="2" charset="2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2400" dirty="0">
                    <a:sym typeface="Wingdings" pitchFamily="2" charset="2"/>
                  </a:rPr>
                  <a:t>How about the 2</a:t>
                </a:r>
                <a:r>
                  <a:rPr lang="en-US" sz="2400" baseline="30000" dirty="0">
                    <a:sym typeface="Wingdings" pitchFamily="2" charset="2"/>
                  </a:rPr>
                  <a:t>nd</a:t>
                </a:r>
                <a:r>
                  <a:rPr lang="en-US" sz="2400" dirty="0">
                    <a:sym typeface="Wingdings" pitchFamily="2" charset="2"/>
                  </a:rPr>
                  <a:t> Principal Component, 3</a:t>
                </a:r>
                <a:r>
                  <a:rPr lang="en-US" sz="2400" baseline="30000" dirty="0">
                    <a:sym typeface="Wingdings" pitchFamily="2" charset="2"/>
                  </a:rPr>
                  <a:t>rd</a:t>
                </a:r>
                <a:r>
                  <a:rPr lang="en-US" sz="2400" dirty="0">
                    <a:sym typeface="Wingdings" pitchFamily="2" charset="2"/>
                  </a:rPr>
                  <a:t> Principal Component, …?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ym typeface="Wingdings" pitchFamily="2" charset="2"/>
                  </a:rPr>
                  <a:t> should be a unit vector orthogonal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ym typeface="Wingdings" pitchFamily="2" charset="2"/>
                  </a:rPr>
                  <a:t>, maximal variance direction after removing PC1</a:t>
                </a:r>
              </a:p>
              <a:p>
                <a:pPr marL="0" indent="0">
                  <a:buNone/>
                </a:pPr>
                <a:r>
                  <a:rPr lang="en-US" sz="2400" dirty="0">
                    <a:sym typeface="Wingdings" pitchFamily="2" charset="2"/>
                  </a:rPr>
                  <a:t>i.e. 2</a:t>
                </a:r>
                <a:r>
                  <a:rPr lang="en-US" sz="2400" baseline="30000" dirty="0">
                    <a:sym typeface="Wingdings" pitchFamily="2" charset="2"/>
                  </a:rPr>
                  <a:t>nd</a:t>
                </a:r>
                <a:r>
                  <a:rPr lang="en-US" sz="2400" dirty="0">
                    <a:sym typeface="Wingdings" pitchFamily="2" charset="2"/>
                  </a:rPr>
                  <a:t> Principal Component is the eigenvector of covariance matrix associated with 2</a:t>
                </a:r>
                <a:r>
                  <a:rPr lang="en-US" sz="2400" baseline="30000" dirty="0">
                    <a:sym typeface="Wingdings" pitchFamily="2" charset="2"/>
                  </a:rPr>
                  <a:t>nd</a:t>
                </a:r>
                <a:r>
                  <a:rPr lang="en-US" sz="2400" dirty="0">
                    <a:sym typeface="Wingdings" pitchFamily="2" charset="2"/>
                  </a:rPr>
                  <a:t> largest eigenvalue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83569C-4197-5E4D-49D3-DC68C405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2778" y="1371600"/>
                <a:ext cx="5281222" cy="4754563"/>
              </a:xfrm>
              <a:blipFill>
                <a:blip r:embed="rId2"/>
                <a:stretch>
                  <a:fillRect l="-1923" t="-1067" r="-1442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E395D6-D253-E31B-BC56-05A30E44A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96EA19-F4E2-C83F-DA9D-993F3BB0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CC685B0-F342-2A59-D0E4-25AB2383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19" y="1340699"/>
            <a:ext cx="3555960" cy="32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04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83569C-4197-5E4D-49D3-DC68C405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2778" y="1371600"/>
                <a:ext cx="5281222" cy="4754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0" dirty="0"/>
                  <a:t>Minimum reconstruction error: PCA finds vectors v such that projection on the vectors yields minimum MSE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83569C-4197-5E4D-49D3-DC68C405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2778" y="1371600"/>
                <a:ext cx="5281222" cy="4754563"/>
              </a:xfrm>
              <a:blipFill>
                <a:blip r:embed="rId2"/>
                <a:stretch>
                  <a:fillRect l="-1923" t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E395D6-D253-E31B-BC56-05A30E44A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96EA19-F4E2-C83F-DA9D-993F3BB0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Interpretation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CC685B0-F342-2A59-D0E4-25AB2383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19" y="1340699"/>
            <a:ext cx="3555960" cy="32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016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589729-4CFF-850A-C8D0-88A5AA0C58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Eigenvalue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indicates the amount of variability along the principal direction</a:t>
                </a:r>
              </a:p>
              <a:p>
                <a:r>
                  <a:rPr lang="en-US" dirty="0"/>
                  <a:t>Small eigenvalues mean tiny variability, therefore those directions can be removed</a:t>
                </a:r>
              </a:p>
              <a:p>
                <a:r>
                  <a:rPr lang="en-US" dirty="0"/>
                  <a:t>Projecting data to the top-k principal components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 in matrix form: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589729-4CFF-850A-C8D0-88A5AA0C58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867" r="-617" b="-4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042BB4-0951-22EF-D9F6-1CC2E759B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C43D38-70CE-1705-2BAC-AD8E0014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using PCA</a:t>
            </a:r>
          </a:p>
        </p:txBody>
      </p:sp>
    </p:spTree>
    <p:extLst>
      <p:ext uri="{BB962C8B-B14F-4D97-AF65-F5344CB8AC3E}">
        <p14:creationId xmlns:p14="http://schemas.microsoft.com/office/powerpoint/2010/main" val="3704863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A9F883-E35B-D59B-5231-19A670B98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280" y="1285943"/>
            <a:ext cx="4732618" cy="47545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0FF13-9258-C5FB-6F0B-2E7141DB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287E48-1568-F3C8-BF7E-D79BCCD9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Eigenface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E8109-5B41-5AF3-EE2F-CD06745E467D}"/>
              </a:ext>
            </a:extLst>
          </p:cNvPr>
          <p:cNvSpPr txBox="1"/>
          <p:nvPr/>
        </p:nvSpPr>
        <p:spPr>
          <a:xfrm>
            <a:off x="5192202" y="1285942"/>
            <a:ext cx="37768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Data: 7562 images of human faces</a:t>
            </a:r>
          </a:p>
          <a:p>
            <a:endParaRPr lang="en-US" sz="2400" dirty="0"/>
          </a:p>
          <a:p>
            <a:r>
              <a:rPr lang="en-US" sz="2400" dirty="0"/>
              <a:t>Top left image is linear combination of the rest.</a:t>
            </a:r>
          </a:p>
          <a:p>
            <a:endParaRPr lang="en-US" sz="2400" dirty="0"/>
          </a:p>
          <a:p>
            <a:r>
              <a:rPr lang="en-US" sz="2400" dirty="0"/>
              <a:t>Independently developed by </a:t>
            </a:r>
          </a:p>
          <a:p>
            <a:r>
              <a:rPr lang="en-US" sz="2400" dirty="0" err="1"/>
              <a:t>Sirovich</a:t>
            </a:r>
            <a:r>
              <a:rPr lang="en-US" sz="2400" dirty="0"/>
              <a:t> and Kirby, 1987</a:t>
            </a:r>
          </a:p>
          <a:p>
            <a:r>
              <a:rPr lang="en-US" sz="2400" dirty="0"/>
              <a:t>Turk and Pentland, 1991</a:t>
            </a:r>
          </a:p>
        </p:txBody>
      </p:sp>
    </p:spTree>
    <p:extLst>
      <p:ext uri="{BB962C8B-B14F-4D97-AF65-F5344CB8AC3E}">
        <p14:creationId xmlns:p14="http://schemas.microsoft.com/office/powerpoint/2010/main" val="199573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1B9E65-F498-95D3-105D-E9FBBF8EFE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Informally: find natural groups of data</a:t>
            </a:r>
          </a:p>
          <a:p>
            <a:r>
              <a:rPr lang="en-US" dirty="0"/>
              <a:t>Organizing data into clusters such that </a:t>
            </a:r>
          </a:p>
          <a:p>
            <a:pPr lvl="1"/>
            <a:r>
              <a:rPr lang="en-US" dirty="0"/>
              <a:t>High intra-cluster similarity</a:t>
            </a:r>
          </a:p>
          <a:p>
            <a:pPr lvl="1"/>
            <a:r>
              <a:rPr lang="en-US" dirty="0"/>
              <a:t>Low inter-cluster similarity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DBC695-68A6-39FE-1090-8A5E1F10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599A95-5C3C-1DAA-5E26-F658345D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3D7851C-DC56-994D-2562-50F205F8EE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09607" y="1587125"/>
            <a:ext cx="4600171" cy="4539039"/>
          </a:xfrm>
        </p:spPr>
      </p:pic>
    </p:spTree>
    <p:extLst>
      <p:ext uri="{BB962C8B-B14F-4D97-AF65-F5344CB8AC3E}">
        <p14:creationId xmlns:p14="http://schemas.microsoft.com/office/powerpoint/2010/main" val="3126417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0E5202-866B-66E6-D72B-622D14237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26" y="933817"/>
            <a:ext cx="8368748" cy="1371599"/>
          </a:xfrm>
        </p:spPr>
        <p:txBody>
          <a:bodyPr/>
          <a:lstStyle/>
          <a:p>
            <a:r>
              <a:rPr lang="en-US" sz="2400" dirty="0"/>
              <a:t>MNIST dataset: 28 x 28 images of digits</a:t>
            </a:r>
          </a:p>
          <a:p>
            <a:r>
              <a:rPr lang="en-US" sz="2400" dirty="0"/>
              <a:t>Project to k dimensional principal components and then reconstruct to original space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7DD5C-E718-FCB0-3C5C-8806CB054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7C6FA4-D9B5-D3F6-E75F-E742155A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handwritten digits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6C262-22FF-4C40-D3EF-E7373A75B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6691" y="2305416"/>
            <a:ext cx="6430618" cy="455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47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5A90A-B667-D635-0003-B5E54798B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97531" y="1371600"/>
            <a:ext cx="5748938" cy="47545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3BCAF-3169-87FE-3FEC-84E5B398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4D121E-4B67-218F-A89F-F74C21BD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MNIST in 2D</a:t>
            </a:r>
          </a:p>
        </p:txBody>
      </p:sp>
    </p:spTree>
    <p:extLst>
      <p:ext uri="{BB962C8B-B14F-4D97-AF65-F5344CB8AC3E}">
        <p14:creationId xmlns:p14="http://schemas.microsoft.com/office/powerpoint/2010/main" val="601959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8EED3E-2B32-CC2F-C934-9D224D515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https://setosa.io/ev/principal-component-analysis/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13A88-D840-3458-3499-54BC975D1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DE96BC-5BC7-38A6-DAB3-C757C9CC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Illustration</a:t>
            </a:r>
          </a:p>
        </p:txBody>
      </p:sp>
    </p:spTree>
    <p:extLst>
      <p:ext uri="{BB962C8B-B14F-4D97-AF65-F5344CB8AC3E}">
        <p14:creationId xmlns:p14="http://schemas.microsoft.com/office/powerpoint/2010/main" val="3783721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159BA0-0C6D-1478-1291-84826FE18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Advantage: </a:t>
            </a:r>
          </a:p>
          <a:p>
            <a:pPr lvl="1"/>
            <a:r>
              <a:rPr lang="en-US" dirty="0"/>
              <a:t>Eigen decomposition, O(n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need to tune parameters</a:t>
            </a:r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Linear projection</a:t>
            </a:r>
          </a:p>
          <a:p>
            <a:pPr lvl="1"/>
            <a:r>
              <a:rPr lang="en-US" dirty="0"/>
              <a:t>Second-order statistics (covariance)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EFE18-A10E-AC71-891D-86668C06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B52C25-7081-F517-7432-5974F1C3C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PCA</a:t>
            </a:r>
          </a:p>
        </p:txBody>
      </p:sp>
    </p:spTree>
    <p:extLst>
      <p:ext uri="{BB962C8B-B14F-4D97-AF65-F5344CB8AC3E}">
        <p14:creationId xmlns:p14="http://schemas.microsoft.com/office/powerpoint/2010/main" val="17721087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48D8055-1BF8-4BFD-E281-80AB8CC8EB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8907675"/>
              </p:ext>
            </p:extLst>
          </p:nvPr>
        </p:nvGraphicFramePr>
        <p:xfrm>
          <a:off x="520809" y="1355746"/>
          <a:ext cx="7327127" cy="4261485"/>
        </p:xfrm>
        <a:graphic>
          <a:graphicData uri="http://schemas.openxmlformats.org/drawingml/2006/table">
            <a:tbl>
              <a:tblPr/>
              <a:tblGrid>
                <a:gridCol w="7327127">
                  <a:extLst>
                    <a:ext uri="{9D8B030D-6E8A-4147-A177-3AD203B41FA5}">
                      <a16:colId xmlns:a16="http://schemas.microsoft.com/office/drawing/2014/main" val="36482033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rgbClr val="D73A49"/>
                          </a:solidFill>
                          <a:effectLst/>
                          <a:latin typeface="ui-monospace"/>
                        </a:rPr>
                        <a:t>def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F42C1"/>
                          </a:solidFill>
                          <a:effectLst/>
                          <a:latin typeface="ui-monospace"/>
                        </a:rPr>
                        <a:t>pca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E36209"/>
                          </a:solidFill>
                          <a:effectLst/>
                          <a:latin typeface="ui-monospace"/>
                        </a:rPr>
                        <a:t>X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):</a:t>
                      </a:r>
                    </a:p>
                  </a:txBody>
                  <a:tcPr marL="95250" marR="95250" marT="38100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331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rgbClr val="6A737D"/>
                          </a:solidFill>
                          <a:effectLst/>
                          <a:latin typeface="ui-monospace"/>
                        </a:rPr>
                        <a:t>  # Data matrix X, assumes 0-centered</a:t>
                      </a:r>
                      <a:endParaRPr lang="en-US" sz="2400" dirty="0">
                        <a:effectLst/>
                        <a:latin typeface="ui-monospace"/>
                      </a:endParaRP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478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  <a:latin typeface="ui-monospace"/>
                        </a:rPr>
                        <a:t>  n, m </a:t>
                      </a:r>
                      <a:r>
                        <a:rPr lang="en-US" sz="2400" dirty="0">
                          <a:solidFill>
                            <a:srgbClr val="005CC5"/>
                          </a:solidFill>
                          <a:effectLst/>
                          <a:latin typeface="ui-monospace"/>
                        </a:rPr>
                        <a:t>=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E36209"/>
                          </a:solidFill>
                          <a:effectLst/>
                          <a:latin typeface="ui-monospace"/>
                        </a:rPr>
                        <a:t>X</a:t>
                      </a:r>
                      <a:r>
                        <a:rPr lang="en-US" sz="2400" dirty="0" err="1">
                          <a:effectLst/>
                          <a:latin typeface="ui-monospace"/>
                        </a:rPr>
                        <a:t>.shape</a:t>
                      </a:r>
                      <a:endParaRPr lang="en-US" sz="2400" dirty="0">
                        <a:effectLst/>
                        <a:latin typeface="ui-monospace"/>
                      </a:endParaRP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49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  <a:latin typeface="ui-monospace"/>
                        </a:rPr>
                        <a:t>  </a:t>
                      </a: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997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rgbClr val="6A737D"/>
                          </a:solidFill>
                          <a:effectLst/>
                          <a:latin typeface="ui-monospace"/>
                        </a:rPr>
                        <a:t>  # Compute covariance matrix</a:t>
                      </a:r>
                      <a:endParaRPr lang="en-US" sz="2400" dirty="0">
                        <a:effectLst/>
                        <a:latin typeface="ui-monospace"/>
                      </a:endParaRP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815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rgbClr val="E36209"/>
                          </a:solidFill>
                          <a:effectLst/>
                          <a:latin typeface="ui-monospace"/>
                        </a:rPr>
                        <a:t>  S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005CC5"/>
                          </a:solidFill>
                          <a:effectLst/>
                          <a:latin typeface="ui-monospace"/>
                        </a:rPr>
                        <a:t>=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 </a:t>
                      </a:r>
                      <a:r>
                        <a:rPr lang="en-US" sz="2400" dirty="0" err="1">
                          <a:effectLst/>
                          <a:latin typeface="ui-monospace"/>
                        </a:rPr>
                        <a:t>numpy.</a:t>
                      </a:r>
                      <a:r>
                        <a:rPr lang="en-US" sz="2400" dirty="0" err="1">
                          <a:solidFill>
                            <a:srgbClr val="6F42C1"/>
                          </a:solidFill>
                          <a:effectLst/>
                          <a:latin typeface="ui-monospace"/>
                        </a:rPr>
                        <a:t>dot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E36209"/>
                          </a:solidFill>
                          <a:effectLst/>
                          <a:latin typeface="ui-monospace"/>
                        </a:rPr>
                        <a:t>X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.</a:t>
                      </a:r>
                      <a:r>
                        <a:rPr lang="en-US" sz="2400" dirty="0">
                          <a:solidFill>
                            <a:srgbClr val="E36209"/>
                          </a:solidFill>
                          <a:effectLst/>
                          <a:latin typeface="ui-monospace"/>
                        </a:rPr>
                        <a:t>T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, </a:t>
                      </a:r>
                      <a:r>
                        <a:rPr lang="en-US" sz="2400" dirty="0">
                          <a:solidFill>
                            <a:srgbClr val="E36209"/>
                          </a:solidFill>
                          <a:effectLst/>
                          <a:latin typeface="ui-monospace"/>
                        </a:rPr>
                        <a:t>X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) </a:t>
                      </a:r>
                      <a:r>
                        <a:rPr lang="en-US" sz="2400" dirty="0">
                          <a:solidFill>
                            <a:srgbClr val="005CC5"/>
                          </a:solidFill>
                          <a:effectLst/>
                          <a:latin typeface="ui-monospace"/>
                        </a:rPr>
                        <a:t>/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 n</a:t>
                      </a: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5361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rgbClr val="6A737D"/>
                          </a:solidFill>
                          <a:effectLst/>
                          <a:latin typeface="ui-monospace"/>
                        </a:rPr>
                        <a:t>  # Eigen decomposition</a:t>
                      </a:r>
                      <a:endParaRPr lang="en-US" sz="2400" dirty="0">
                        <a:effectLst/>
                        <a:latin typeface="ui-monospace"/>
                      </a:endParaRP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227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  <a:latin typeface="ui-monospace"/>
                        </a:rPr>
                        <a:t>  </a:t>
                      </a:r>
                      <a:r>
                        <a:rPr lang="en-US" sz="2400" dirty="0" err="1">
                          <a:effectLst/>
                          <a:latin typeface="ui-monospace"/>
                        </a:rPr>
                        <a:t>eigen_vals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, </a:t>
                      </a:r>
                      <a:r>
                        <a:rPr lang="en-US" sz="2400" dirty="0" err="1">
                          <a:effectLst/>
                          <a:latin typeface="ui-monospace"/>
                        </a:rPr>
                        <a:t>eigen_vecs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005CC5"/>
                          </a:solidFill>
                          <a:effectLst/>
                          <a:latin typeface="ui-monospace"/>
                        </a:rPr>
                        <a:t>=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 </a:t>
                      </a:r>
                      <a:r>
                        <a:rPr lang="en-US" sz="2400" dirty="0" err="1">
                          <a:effectLst/>
                          <a:latin typeface="ui-monospace"/>
                        </a:rPr>
                        <a:t>numpy.linalg.</a:t>
                      </a:r>
                      <a:r>
                        <a:rPr lang="en-US" sz="2400" dirty="0" err="1">
                          <a:solidFill>
                            <a:srgbClr val="6F42C1"/>
                          </a:solidFill>
                          <a:effectLst/>
                          <a:latin typeface="ui-monospace"/>
                        </a:rPr>
                        <a:t>eig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E36209"/>
                          </a:solidFill>
                          <a:effectLst/>
                          <a:latin typeface="ui-monospace"/>
                        </a:rPr>
                        <a:t>S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)</a:t>
                      </a: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183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rgbClr val="6A737D"/>
                          </a:solidFill>
                          <a:effectLst/>
                          <a:latin typeface="ui-monospace"/>
                        </a:rPr>
                        <a:t>  # Project X onto PC space</a:t>
                      </a:r>
                      <a:endParaRPr lang="en-US" sz="2400" dirty="0">
                        <a:effectLst/>
                        <a:latin typeface="ui-monospace"/>
                      </a:endParaRP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351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rgbClr val="E36209"/>
                          </a:solidFill>
                          <a:effectLst/>
                          <a:latin typeface="ui-monospace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E36209"/>
                          </a:solidFill>
                          <a:effectLst/>
                          <a:latin typeface="ui-monospace"/>
                        </a:rPr>
                        <a:t>X_pca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005CC5"/>
                          </a:solidFill>
                          <a:effectLst/>
                          <a:latin typeface="ui-monospace"/>
                        </a:rPr>
                        <a:t>=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 </a:t>
                      </a:r>
                      <a:r>
                        <a:rPr lang="en-US" sz="2400" dirty="0" err="1">
                          <a:effectLst/>
                          <a:latin typeface="ui-monospace"/>
                        </a:rPr>
                        <a:t>numpy.</a:t>
                      </a:r>
                      <a:r>
                        <a:rPr lang="en-US" sz="2400" dirty="0" err="1">
                          <a:solidFill>
                            <a:srgbClr val="6F42C1"/>
                          </a:solidFill>
                          <a:effectLst/>
                          <a:latin typeface="ui-monospace"/>
                        </a:rPr>
                        <a:t>dot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E36209"/>
                          </a:solidFill>
                          <a:effectLst/>
                          <a:latin typeface="ui-monospace"/>
                        </a:rPr>
                        <a:t>X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, </a:t>
                      </a:r>
                      <a:r>
                        <a:rPr lang="en-US" sz="2400" dirty="0" err="1">
                          <a:effectLst/>
                          <a:latin typeface="ui-monospace"/>
                        </a:rPr>
                        <a:t>eigen_vecs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)</a:t>
                      </a: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7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rgbClr val="D73A49"/>
                          </a:solidFill>
                          <a:effectLst/>
                          <a:latin typeface="ui-monospace"/>
                        </a:rPr>
                        <a:t>  return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E36209"/>
                          </a:solidFill>
                          <a:effectLst/>
                          <a:latin typeface="ui-monospace"/>
                        </a:rPr>
                        <a:t>X_pca</a:t>
                      </a:r>
                      <a:endParaRPr lang="en-US" sz="2400" dirty="0">
                        <a:effectLst/>
                        <a:latin typeface="ui-monospace"/>
                      </a:endParaRP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0085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EA98D-CC9D-1AA7-0F4B-1246A0D2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54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0163CF-2D0B-665C-1163-8F991B4D2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PCA with Python</a:t>
            </a:r>
          </a:p>
        </p:txBody>
      </p:sp>
    </p:spTree>
    <p:extLst>
      <p:ext uri="{BB962C8B-B14F-4D97-AF65-F5344CB8AC3E}">
        <p14:creationId xmlns:p14="http://schemas.microsoft.com/office/powerpoint/2010/main" val="1728562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E7517E-92A1-C88C-3FEE-9D6696C5E4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E7517E-92A1-C88C-3FEE-9D6696C5E4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B04264-62B2-137E-8C14-F4ABBB8B3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55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F222F7-B8DC-B4DF-5671-EB0C87C69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D4C6A151-D668-E260-E2B9-2A2728DD052B}"/>
              </a:ext>
            </a:extLst>
          </p:cNvPr>
          <p:cNvSpPr/>
          <p:nvPr/>
        </p:nvSpPr>
        <p:spPr bwMode="auto">
          <a:xfrm>
            <a:off x="115291" y="2196708"/>
            <a:ext cx="1781093" cy="2552368"/>
          </a:xfrm>
          <a:prstGeom prst="bracketPair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60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EC9B2-C760-6BC1-7848-E25D3E24F60D}"/>
              </a:ext>
            </a:extLst>
          </p:cNvPr>
          <p:cNvSpPr txBox="1"/>
          <p:nvPr/>
        </p:nvSpPr>
        <p:spPr>
          <a:xfrm>
            <a:off x="2122995" y="3067217"/>
            <a:ext cx="707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098119E9-F38C-D97E-FF20-6846CFB17258}"/>
              </a:ext>
            </a:extLst>
          </p:cNvPr>
          <p:cNvSpPr/>
          <p:nvPr/>
        </p:nvSpPr>
        <p:spPr bwMode="auto">
          <a:xfrm>
            <a:off x="2657719" y="2252368"/>
            <a:ext cx="2534479" cy="2552368"/>
          </a:xfrm>
          <a:prstGeom prst="bracketPair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6000" dirty="0"/>
              <a:t>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Double Bracket 7">
                <a:extLst>
                  <a:ext uri="{FF2B5EF4-FFF2-40B4-BE49-F238E27FC236}">
                    <a16:creationId xmlns:a16="http://schemas.microsoft.com/office/drawing/2014/main" id="{2A52E671-08B4-8DDC-D58B-9DBEED8B5090}"/>
                  </a:ext>
                </a:extLst>
              </p:cNvPr>
              <p:cNvSpPr/>
              <p:nvPr/>
            </p:nvSpPr>
            <p:spPr bwMode="auto">
              <a:xfrm>
                <a:off x="5386342" y="2252368"/>
                <a:ext cx="1781093" cy="2552368"/>
              </a:xfrm>
              <a:prstGeom prst="bracketPair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t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                 0</a:t>
                </a:r>
              </a:p>
              <a:p>
                <a:r>
                  <a:rPr 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              …</a:t>
                </a:r>
              </a:p>
              <a:p>
                <a:r>
                  <a:rPr lang="en-US" dirty="0"/>
                  <a:t>0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        …</a:t>
                </a:r>
              </a:p>
              <a:p>
                <a:r>
                  <a:rPr lang="en-US" dirty="0"/>
                  <a:t>        0</a:t>
                </a:r>
              </a:p>
              <a:p>
                <a:r>
                  <a:rPr lang="en-US" dirty="0"/>
                  <a:t>        …</a:t>
                </a:r>
              </a:p>
            </p:txBody>
          </p:sp>
        </mc:Choice>
        <mc:Fallback>
          <p:sp>
            <p:nvSpPr>
              <p:cNvPr id="8" name="Double Bracket 7">
                <a:extLst>
                  <a:ext uri="{FF2B5EF4-FFF2-40B4-BE49-F238E27FC236}">
                    <a16:creationId xmlns:a16="http://schemas.microsoft.com/office/drawing/2014/main" id="{2A52E671-08B4-8DDC-D58B-9DBEED8B5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86342" y="2252368"/>
                <a:ext cx="1781093" cy="2552368"/>
              </a:xfrm>
              <a:prstGeom prst="bracketPair">
                <a:avLst/>
              </a:prstGeom>
              <a:blipFill>
                <a:blip r:embed="rId3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uble Bracket 8">
            <a:extLst>
              <a:ext uri="{FF2B5EF4-FFF2-40B4-BE49-F238E27FC236}">
                <a16:creationId xmlns:a16="http://schemas.microsoft.com/office/drawing/2014/main" id="{E772152E-AB80-7B47-4D94-54CA73F5901D}"/>
              </a:ext>
            </a:extLst>
          </p:cNvPr>
          <p:cNvSpPr/>
          <p:nvPr/>
        </p:nvSpPr>
        <p:spPr bwMode="auto">
          <a:xfrm>
            <a:off x="7249592" y="2252367"/>
            <a:ext cx="1781093" cy="1765189"/>
          </a:xfrm>
          <a:prstGeom prst="bracketPair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/>
              <a:t>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EC8343-E849-A56D-0DF6-776019FDD9EE}"/>
                  </a:ext>
                </a:extLst>
              </p:cNvPr>
              <p:cNvSpPr txBox="1"/>
              <p:nvPr/>
            </p:nvSpPr>
            <p:spPr>
              <a:xfrm>
                <a:off x="4775817" y="4650847"/>
                <a:ext cx="5084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/>
                  <a:t>n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EC8343-E849-A56D-0DF6-776019FDD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17" y="4650847"/>
                <a:ext cx="508473" cy="307777"/>
              </a:xfrm>
              <a:prstGeom prst="rect">
                <a:avLst/>
              </a:prstGeom>
              <a:blipFill>
                <a:blip r:embed="rId4"/>
                <a:stretch>
                  <a:fillRect l="-2381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43DED0-1972-163B-72CD-B0E57FB360DB}"/>
                  </a:ext>
                </a:extLst>
              </p:cNvPr>
              <p:cNvSpPr txBox="1"/>
              <p:nvPr/>
            </p:nvSpPr>
            <p:spPr>
              <a:xfrm>
                <a:off x="7031328" y="4595187"/>
                <a:ext cx="5501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/>
                  <a:t>n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400" dirty="0"/>
                  <a:t>m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43DED0-1972-163B-72CD-B0E57FB36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28" y="4595187"/>
                <a:ext cx="550151" cy="307777"/>
              </a:xfrm>
              <a:prstGeom prst="rect">
                <a:avLst/>
              </a:prstGeom>
              <a:blipFill>
                <a:blip r:embed="rId5"/>
                <a:stretch>
                  <a:fillRect l="-2222" t="-4000" r="-222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A109D3-D47E-43AF-FA98-1B88F6B747F0}"/>
                  </a:ext>
                </a:extLst>
              </p:cNvPr>
              <p:cNvSpPr txBox="1"/>
              <p:nvPr/>
            </p:nvSpPr>
            <p:spPr>
              <a:xfrm>
                <a:off x="8647136" y="3910733"/>
                <a:ext cx="598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400" dirty="0"/>
                  <a:t>m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A109D3-D47E-43AF-FA98-1B88F6B74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136" y="3910733"/>
                <a:ext cx="598241" cy="307777"/>
              </a:xfrm>
              <a:prstGeom prst="rect">
                <a:avLst/>
              </a:prstGeom>
              <a:blipFill>
                <a:blip r:embed="rId6"/>
                <a:stretch>
                  <a:fillRect l="-2041" t="-4000" r="-204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8E473D-866E-60C6-D4D0-3854AAA75FBA}"/>
                  </a:ext>
                </a:extLst>
              </p:cNvPr>
              <p:cNvSpPr txBox="1"/>
              <p:nvPr/>
            </p:nvSpPr>
            <p:spPr>
              <a:xfrm>
                <a:off x="262535" y="5139776"/>
                <a:ext cx="465653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U and V are orthonormal matrices. 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8E473D-866E-60C6-D4D0-3854AAA75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35" y="5139776"/>
                <a:ext cx="4656531" cy="1569660"/>
              </a:xfrm>
              <a:prstGeom prst="rect">
                <a:avLst/>
              </a:prstGeom>
              <a:blipFill>
                <a:blip r:embed="rId7"/>
                <a:stretch>
                  <a:fillRect l="-2174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636B2F6-AB94-B2FC-0531-22367F686B43}"/>
              </a:ext>
            </a:extLst>
          </p:cNvPr>
          <p:cNvSpPr txBox="1"/>
          <p:nvPr/>
        </p:nvSpPr>
        <p:spPr>
          <a:xfrm>
            <a:off x="5513563" y="5583981"/>
            <a:ext cx="330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Diagonal matrix with singular values (ordered)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2EE490-B9FB-7782-F115-68E9884DCD1D}"/>
              </a:ext>
            </a:extLst>
          </p:cNvPr>
          <p:cNvCxnSpPr/>
          <p:nvPr/>
        </p:nvCxnSpPr>
        <p:spPr bwMode="auto">
          <a:xfrm flipH="1" flipV="1">
            <a:off x="6679096" y="4804735"/>
            <a:ext cx="488339" cy="6758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9512132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AF4AE95-C728-515E-77F1-D194DEE02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Right singular vectors = Principal components</a:t>
                </a:r>
              </a:p>
              <a:p>
                <a:r>
                  <a:rPr lang="en-US" dirty="0"/>
                  <a:t>Why? </a:t>
                </a:r>
              </a:p>
              <a:p>
                <a:r>
                  <a:rPr lang="en-US" dirty="0"/>
                  <a:t>So we can obtain dimensionality reduction by truncating singular values.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AF4AE95-C728-515E-77F1-D194DEE02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867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B1754-C16A-D5EE-155C-2F36DAE11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299343-C855-9645-4CF0-F6C9EF28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SVD and PCA</a:t>
            </a:r>
          </a:p>
        </p:txBody>
      </p:sp>
    </p:spTree>
    <p:extLst>
      <p:ext uri="{BB962C8B-B14F-4D97-AF65-F5344CB8AC3E}">
        <p14:creationId xmlns:p14="http://schemas.microsoft.com/office/powerpoint/2010/main" val="2977533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35F5998-4B35-CBD4-25D5-0DF39D04B021}"/>
              </a:ext>
            </a:extLst>
          </p:cNvPr>
          <p:cNvSpPr/>
          <p:nvPr/>
        </p:nvSpPr>
        <p:spPr>
          <a:xfrm>
            <a:off x="2726690" y="2326833"/>
            <a:ext cx="1628034" cy="243524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8E421E-66AB-0B97-C86E-EB60C4311A8B}"/>
              </a:ext>
            </a:extLst>
          </p:cNvPr>
          <p:cNvSpPr/>
          <p:nvPr/>
        </p:nvSpPr>
        <p:spPr>
          <a:xfrm>
            <a:off x="5408146" y="2290296"/>
            <a:ext cx="1003972" cy="101745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94D9215-8B84-4DD5-0300-15E0DE09F2C4}"/>
              </a:ext>
            </a:extLst>
          </p:cNvPr>
          <p:cNvSpPr/>
          <p:nvPr/>
        </p:nvSpPr>
        <p:spPr>
          <a:xfrm>
            <a:off x="7306403" y="2290296"/>
            <a:ext cx="1662668" cy="101745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F1530-B4AF-44D3-403C-9A52D516F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57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985917-4F0F-075D-425A-8B4E058E9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by SVD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35563573-214C-DF14-CBFB-70895024A810}"/>
              </a:ext>
            </a:extLst>
          </p:cNvPr>
          <p:cNvSpPr/>
          <p:nvPr/>
        </p:nvSpPr>
        <p:spPr bwMode="auto">
          <a:xfrm>
            <a:off x="115291" y="2212612"/>
            <a:ext cx="1781093" cy="2552368"/>
          </a:xfrm>
          <a:prstGeom prst="bracketPair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60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94AD2-39CA-5260-CBEE-69D5EF3E664A}"/>
              </a:ext>
            </a:extLst>
          </p:cNvPr>
          <p:cNvSpPr txBox="1"/>
          <p:nvPr/>
        </p:nvSpPr>
        <p:spPr>
          <a:xfrm>
            <a:off x="2122995" y="3083121"/>
            <a:ext cx="707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36DEACE0-CEC8-8347-267B-2D9A61CE1871}"/>
              </a:ext>
            </a:extLst>
          </p:cNvPr>
          <p:cNvSpPr/>
          <p:nvPr/>
        </p:nvSpPr>
        <p:spPr bwMode="auto">
          <a:xfrm>
            <a:off x="2657719" y="2268272"/>
            <a:ext cx="2534479" cy="2552368"/>
          </a:xfrm>
          <a:prstGeom prst="bracketPair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6000" dirty="0"/>
              <a:t>U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Double Bracket 7">
                <a:extLst>
                  <a:ext uri="{FF2B5EF4-FFF2-40B4-BE49-F238E27FC236}">
                    <a16:creationId xmlns:a16="http://schemas.microsoft.com/office/drawing/2014/main" id="{D700D5A4-4C76-345C-EBEF-2BA259FDD6F8}"/>
                  </a:ext>
                </a:extLst>
              </p:cNvPr>
              <p:cNvSpPr/>
              <p:nvPr/>
            </p:nvSpPr>
            <p:spPr bwMode="auto">
              <a:xfrm>
                <a:off x="5386342" y="2268272"/>
                <a:ext cx="1781093" cy="2552368"/>
              </a:xfrm>
              <a:prstGeom prst="bracketPair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t"/>
              <a:lstStyle/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                 0</a:t>
                </a:r>
              </a:p>
              <a:p>
                <a:r>
                  <a:rPr 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              …</a:t>
                </a:r>
              </a:p>
              <a:p>
                <a:r>
                  <a:rPr lang="en-US" dirty="0"/>
                  <a:t>0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        …</a:t>
                </a:r>
              </a:p>
              <a:p>
                <a:r>
                  <a:rPr lang="en-US" dirty="0"/>
                  <a:t>        0</a:t>
                </a:r>
              </a:p>
              <a:p>
                <a:r>
                  <a:rPr lang="en-US" dirty="0"/>
                  <a:t>        …</a:t>
                </a:r>
              </a:p>
            </p:txBody>
          </p:sp>
        </mc:Choice>
        <mc:Fallback>
          <p:sp>
            <p:nvSpPr>
              <p:cNvPr id="8" name="Double Bracket 7">
                <a:extLst>
                  <a:ext uri="{FF2B5EF4-FFF2-40B4-BE49-F238E27FC236}">
                    <a16:creationId xmlns:a16="http://schemas.microsoft.com/office/drawing/2014/main" id="{D700D5A4-4C76-345C-EBEF-2BA259FDD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86342" y="2268272"/>
                <a:ext cx="1781093" cy="2552368"/>
              </a:xfrm>
              <a:prstGeom prst="bracketPair">
                <a:avLst/>
              </a:prstGeom>
              <a:blipFill>
                <a:blip r:embed="rId2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uble Bracket 8">
            <a:extLst>
              <a:ext uri="{FF2B5EF4-FFF2-40B4-BE49-F238E27FC236}">
                <a16:creationId xmlns:a16="http://schemas.microsoft.com/office/drawing/2014/main" id="{65E67732-E4A1-8D23-BAAC-085816BD66D4}"/>
              </a:ext>
            </a:extLst>
          </p:cNvPr>
          <p:cNvSpPr/>
          <p:nvPr/>
        </p:nvSpPr>
        <p:spPr bwMode="auto">
          <a:xfrm>
            <a:off x="7249592" y="2268271"/>
            <a:ext cx="1781093" cy="1765189"/>
          </a:xfrm>
          <a:prstGeom prst="bracketPair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baseline="30000" dirty="0"/>
              <a:t>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177C99-D69B-E5A7-9080-E93B305EF89C}"/>
                  </a:ext>
                </a:extLst>
              </p:cNvPr>
              <p:cNvSpPr txBox="1"/>
              <p:nvPr/>
            </p:nvSpPr>
            <p:spPr>
              <a:xfrm>
                <a:off x="4775817" y="4666751"/>
                <a:ext cx="5084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/>
                  <a:t>n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177C99-D69B-E5A7-9080-E93B305E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17" y="4666751"/>
                <a:ext cx="508473" cy="307777"/>
              </a:xfrm>
              <a:prstGeom prst="rect">
                <a:avLst/>
              </a:prstGeom>
              <a:blipFill>
                <a:blip r:embed="rId3"/>
                <a:stretch>
                  <a:fillRect l="-2381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0DA0D2-FD5D-3AF9-BFBA-8424021BE89A}"/>
                  </a:ext>
                </a:extLst>
              </p:cNvPr>
              <p:cNvSpPr txBox="1"/>
              <p:nvPr/>
            </p:nvSpPr>
            <p:spPr>
              <a:xfrm>
                <a:off x="7031328" y="4611091"/>
                <a:ext cx="5501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/>
                  <a:t>n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400" dirty="0"/>
                  <a:t>m</a:t>
                </a:r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0DA0D2-FD5D-3AF9-BFBA-8424021BE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28" y="4611091"/>
                <a:ext cx="550151" cy="307777"/>
              </a:xfrm>
              <a:prstGeom prst="rect">
                <a:avLst/>
              </a:prstGeom>
              <a:blipFill>
                <a:blip r:embed="rId4"/>
                <a:stretch>
                  <a:fillRect l="-2222" r="-222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0ECD55-B5F2-CF40-F21A-EDAA94AC15FC}"/>
                  </a:ext>
                </a:extLst>
              </p:cNvPr>
              <p:cNvSpPr txBox="1"/>
              <p:nvPr/>
            </p:nvSpPr>
            <p:spPr>
              <a:xfrm>
                <a:off x="8647136" y="3926637"/>
                <a:ext cx="598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400" dirty="0"/>
                  <a:t>m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0ECD55-B5F2-CF40-F21A-EDAA94AC1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136" y="3926637"/>
                <a:ext cx="598241" cy="307777"/>
              </a:xfrm>
              <a:prstGeom prst="rect">
                <a:avLst/>
              </a:prstGeom>
              <a:blipFill>
                <a:blip r:embed="rId5"/>
                <a:stretch>
                  <a:fillRect l="-2041" t="-4000" r="-204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F3042A-AAB1-C36F-D98C-28DFCC32522C}"/>
                  </a:ext>
                </a:extLst>
              </p:cNvPr>
              <p:cNvSpPr txBox="1"/>
              <p:nvPr/>
            </p:nvSpPr>
            <p:spPr>
              <a:xfrm>
                <a:off x="2246244" y="1296670"/>
                <a:ext cx="4651512" cy="670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F3042A-AAB1-C36F-D98C-28DFCC325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44" y="1296670"/>
                <a:ext cx="4651512" cy="670505"/>
              </a:xfrm>
              <a:prstGeom prst="rect">
                <a:avLst/>
              </a:prstGeom>
              <a:blipFill>
                <a:blip r:embed="rId6"/>
                <a:stretch>
                  <a:fillRect t="-7407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5661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B592B0-8A7C-BF5D-DD80-A54C27B9C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can be computed using SVD</a:t>
            </a:r>
          </a:p>
          <a:p>
            <a:r>
              <a:rPr lang="en-US" dirty="0"/>
              <a:t>Computing SVD with top-k singular values is faster than PCA with eigen decomposition. </a:t>
            </a:r>
          </a:p>
          <a:p>
            <a:r>
              <a:rPr lang="en-US" dirty="0"/>
              <a:t>SVD can be used to compute the pseudo-inverse of a rectangular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645CDE-C114-E318-598C-309C05D7C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58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288CD2-3B25-952C-0ABE-01E07A867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and PCA</a:t>
            </a:r>
          </a:p>
        </p:txBody>
      </p:sp>
    </p:spTree>
    <p:extLst>
      <p:ext uri="{BB962C8B-B14F-4D97-AF65-F5344CB8AC3E}">
        <p14:creationId xmlns:p14="http://schemas.microsoft.com/office/powerpoint/2010/main" val="3610805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C7A40E-A0DA-CE25-90E6-0767B908E2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Principal Component Analysis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Center the data by subtracting the mean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Compute covariance matrix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Eigen decomposition on covariance matrix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Eigenvectors are principal components, eigenvalues are energy</a:t>
                </a:r>
              </a:p>
              <a:p>
                <a:r>
                  <a:rPr lang="en-US" dirty="0"/>
                  <a:t>Singular Value Decomposition</a:t>
                </a:r>
              </a:p>
              <a:p>
                <a:pPr lvl="1"/>
                <a:r>
                  <a:rPr lang="en-US" dirty="0"/>
                  <a:t>Can be used to compute PCA, and faster</a:t>
                </a:r>
              </a:p>
              <a:p>
                <a:pPr lvl="1"/>
                <a:r>
                  <a:rPr lang="en-US" dirty="0"/>
                  <a:t>Reduce the dimension by truncating at top-k singular values.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C7A40E-A0DA-CE25-90E6-0767B908E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867" b="-15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14FB91-0749-4CF0-F15C-33684922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59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6D361-B58F-5F9B-F72F-BEEEAD2B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391968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ter image description here">
            <a:extLst>
              <a:ext uri="{FF2B5EF4-FFF2-40B4-BE49-F238E27FC236}">
                <a16:creationId xmlns:a16="http://schemas.microsoft.com/office/drawing/2014/main" id="{1F218291-1E9A-B746-A09A-33E40ADEF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289" y="4871010"/>
            <a:ext cx="2817610" cy="187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49E08C-B043-F295-ACD9-3690AC422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Mono"/>
              </a:rPr>
              <a:t>Benjamin Netanyahu Questioned in Israel Graft Inquiry</a:t>
            </a:r>
          </a:p>
          <a:p>
            <a:r>
              <a:rPr 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Mono"/>
              </a:rPr>
              <a:t>Rockefeller Foundation Picks Rajiv J. Shah, a Trustee, as President</a:t>
            </a:r>
          </a:p>
          <a:p>
            <a:r>
              <a:rPr lang="en-US" sz="2400" b="0" i="0" u="none" strike="noStrike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Mono"/>
              </a:rPr>
              <a:t>lare</a:t>
            </a:r>
            <a:r>
              <a:rPr 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Mono"/>
              </a:rPr>
              <a:t> Hollingworth, Reporter Who Broke News of World War II, Dies at 105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Roboto Mono"/>
            </a:endParaRPr>
          </a:p>
          <a:p>
            <a:r>
              <a:rPr 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Mono"/>
              </a:rPr>
              <a:t>Danielle Brooks: The First Time I Saw Myself on a Billboard</a:t>
            </a:r>
          </a:p>
          <a:p>
            <a:r>
              <a:rPr 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Mono"/>
              </a:rPr>
              <a:t>For Troubled Student, a Change of School and Direction 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Roboto Mono"/>
            </a:endParaRPr>
          </a:p>
          <a:p>
            <a:r>
              <a:rPr 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Mono"/>
              </a:rPr>
              <a:t>10 Key Moments and More From Trump’s News Conference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California Today: The Tale of the Laguna Beach Jumper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61362-87A9-252A-974C-C0B73251F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2A81B3-6F20-0078-F22C-2D18B3D3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News Articles</a:t>
            </a:r>
          </a:p>
        </p:txBody>
      </p:sp>
    </p:spTree>
    <p:extLst>
      <p:ext uri="{BB962C8B-B14F-4D97-AF65-F5344CB8AC3E}">
        <p14:creationId xmlns:p14="http://schemas.microsoft.com/office/powerpoint/2010/main" val="2092006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BFB65F-5522-04C7-8A87-BE606DCB4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71600"/>
            <a:ext cx="4878125" cy="4754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Pizza Hero wants to open a few stores at Los Angeles. </a:t>
            </a:r>
          </a:p>
          <a:p>
            <a:r>
              <a:rPr lang="en-US" dirty="0"/>
              <a:t>Through survey they collected pizza ordering requests from locations across the city. </a:t>
            </a:r>
          </a:p>
          <a:p>
            <a:r>
              <a:rPr lang="en-US" dirty="0"/>
              <a:t>How to decide the proper sites?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745DCA-AE61-3FB8-5DB6-5C155C006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3A51E0-02C3-9F46-A478-CDDF2144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Pizza store 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982CB-85BD-0D3D-1CDF-3BBD0B467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5324" y="1876011"/>
            <a:ext cx="3570090" cy="3105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95B2E5-AB68-949C-B58B-2AB8BC2221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71" t="4282" r="9294" b="9486"/>
          <a:stretch/>
        </p:blipFill>
        <p:spPr>
          <a:xfrm rot="10800000">
            <a:off x="6021741" y="2015271"/>
            <a:ext cx="2643856" cy="282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57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364AFF-4E17-D600-5D54-1677DC8E7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Organizing data into clusters provides better interpretation of the data</a:t>
            </a:r>
          </a:p>
          <a:p>
            <a:pPr lvl="1"/>
            <a:r>
              <a:rPr lang="en-US" dirty="0"/>
              <a:t>Reveal internal structure of data samples</a:t>
            </a:r>
          </a:p>
          <a:p>
            <a:r>
              <a:rPr lang="en-US" dirty="0"/>
              <a:t>Partition the data itself can be the goal</a:t>
            </a:r>
          </a:p>
          <a:p>
            <a:pPr lvl="1"/>
            <a:r>
              <a:rPr lang="en-US" dirty="0"/>
              <a:t>Image segmentation: separating objects from background</a:t>
            </a:r>
          </a:p>
          <a:p>
            <a:r>
              <a:rPr lang="en-US" dirty="0"/>
              <a:t>Knowledge discovery in data</a:t>
            </a:r>
          </a:p>
          <a:p>
            <a:pPr lvl="1"/>
            <a:r>
              <a:rPr lang="en-US" dirty="0"/>
              <a:t>E.g. reoccurring patterns, topics, etc.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9309B2-C078-73C2-928D-62859CB9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15566D-7633-B97E-5B15-998851FC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Clustering?</a:t>
            </a:r>
          </a:p>
        </p:txBody>
      </p:sp>
    </p:spTree>
    <p:extLst>
      <p:ext uri="{BB962C8B-B14F-4D97-AF65-F5344CB8AC3E}">
        <p14:creationId xmlns:p14="http://schemas.microsoft.com/office/powerpoint/2010/main" val="1687650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112D97-8EC9-7DBB-73BC-198DC3631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AEA483-E4E7-DED3-3D21-4044286F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is a natural grouping among these objects?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CF689-E1E3-BE8E-8B96-C939E41D2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649420"/>
            <a:ext cx="7772400" cy="21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91613"/>
      </p:ext>
    </p:extLst>
  </p:cSld>
  <p:clrMapOvr>
    <a:masterClrMapping/>
  </p:clrMapOvr>
</p:sld>
</file>

<file path=ppt/theme/theme1.xml><?xml version="1.0" encoding="utf-8"?>
<a:theme xmlns:a="http://schemas.openxmlformats.org/drawingml/2006/main" name="li2012-template">
  <a:themeElements>
    <a:clrScheme name="leitheme">
      <a:dk1>
        <a:sysClr val="windowText" lastClr="000000"/>
      </a:dk1>
      <a:lt1>
        <a:sysClr val="window" lastClr="FFFFFF"/>
      </a:lt1>
      <a:dk2>
        <a:srgbClr val="1F497D"/>
      </a:dk2>
      <a:lt2>
        <a:srgbClr val="F2F2F2"/>
      </a:lt2>
      <a:accent1>
        <a:srgbClr val="006CDB"/>
      </a:accent1>
      <a:accent2>
        <a:srgbClr val="C34441"/>
      </a:accent2>
      <a:accent3>
        <a:srgbClr val="93BC36"/>
      </a:accent3>
      <a:accent4>
        <a:srgbClr val="8040C6"/>
      </a:accent4>
      <a:accent5>
        <a:srgbClr val="4BACC6"/>
      </a:accent5>
      <a:accent6>
        <a:srgbClr val="F5801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 fontScale="70000" lnSpcReduction="20000"/>
      </a:bodyPr>
      <a:lstStyle>
        <a:defPPr algn="ctr">
          <a:defRPr sz="2400" dirty="0" smtClean="0">
            <a:solidFill>
              <a:schemeClr val="tx1">
                <a:lumMod val="95000"/>
                <a:lumOff val="5000"/>
              </a:schemeClr>
            </a:solidFill>
            <a:effectLst/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DF58D"/>
        </a:lt1>
        <a:dk2>
          <a:srgbClr val="CC3300"/>
        </a:dk2>
        <a:lt2>
          <a:srgbClr val="808080"/>
        </a:lt2>
        <a:accent1>
          <a:srgbClr val="FF6161"/>
        </a:accent1>
        <a:accent2>
          <a:srgbClr val="FFC319"/>
        </a:accent2>
        <a:accent3>
          <a:srgbClr val="FEF9C5"/>
        </a:accent3>
        <a:accent4>
          <a:srgbClr val="000000"/>
        </a:accent4>
        <a:accent5>
          <a:srgbClr val="FFB7B7"/>
        </a:accent5>
        <a:accent6>
          <a:srgbClr val="E7B016"/>
        </a:accent6>
        <a:hlink>
          <a:srgbClr val="A8D02A"/>
        </a:hlink>
        <a:folHlink>
          <a:srgbClr val="5CB1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E1F4D8"/>
        </a:lt1>
        <a:dk2>
          <a:srgbClr val="003366"/>
        </a:dk2>
        <a:lt2>
          <a:srgbClr val="808080"/>
        </a:lt2>
        <a:accent1>
          <a:srgbClr val="FFC319"/>
        </a:accent1>
        <a:accent2>
          <a:srgbClr val="A8D02A"/>
        </a:accent2>
        <a:accent3>
          <a:srgbClr val="EEF8E9"/>
        </a:accent3>
        <a:accent4>
          <a:srgbClr val="000000"/>
        </a:accent4>
        <a:accent5>
          <a:srgbClr val="FFDEAB"/>
        </a:accent5>
        <a:accent6>
          <a:srgbClr val="98BC25"/>
        </a:accent6>
        <a:hlink>
          <a:srgbClr val="5CB1FE"/>
        </a:hlink>
        <a:folHlink>
          <a:srgbClr val="FF61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EE9DE"/>
        </a:lt1>
        <a:dk2>
          <a:srgbClr val="000066"/>
        </a:dk2>
        <a:lt2>
          <a:srgbClr val="808080"/>
        </a:lt2>
        <a:accent1>
          <a:srgbClr val="5CB1FE"/>
        </a:accent1>
        <a:accent2>
          <a:srgbClr val="FF7575"/>
        </a:accent2>
        <a:accent3>
          <a:srgbClr val="FEF2EC"/>
        </a:accent3>
        <a:accent4>
          <a:srgbClr val="000000"/>
        </a:accent4>
        <a:accent5>
          <a:srgbClr val="B5D5FE"/>
        </a:accent5>
        <a:accent6>
          <a:srgbClr val="E76969"/>
        </a:accent6>
        <a:hlink>
          <a:srgbClr val="FFC319"/>
        </a:hlink>
        <a:folHlink>
          <a:srgbClr val="A8D0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53BE3240-7290-804E-AE4A-EFEC2B5D8674}" vid="{D48611D9-F981-7045-8FD3-89C1A29CCC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li2012-template</Template>
  <TotalTime>4218</TotalTime>
  <Words>2017</Words>
  <Application>Microsoft Macintosh PowerPoint</Application>
  <PresentationFormat>On-screen Show (4:3)</PresentationFormat>
  <Paragraphs>385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Roboto Mono</vt:lpstr>
      <vt:lpstr>ui-monospace</vt:lpstr>
      <vt:lpstr>Arial</vt:lpstr>
      <vt:lpstr>Calibri</vt:lpstr>
      <vt:lpstr>Cambria Math</vt:lpstr>
      <vt:lpstr>Tahoma</vt:lpstr>
      <vt:lpstr>Wingdings</vt:lpstr>
      <vt:lpstr>li2012-template</vt:lpstr>
      <vt:lpstr>Unsupervised Learning</vt:lpstr>
      <vt:lpstr>Recap</vt:lpstr>
      <vt:lpstr>Unsupervised Learning</vt:lpstr>
      <vt:lpstr>Why Unsupervised Learning</vt:lpstr>
      <vt:lpstr>Clustering</vt:lpstr>
      <vt:lpstr>Grouping News Articles</vt:lpstr>
      <vt:lpstr>Choosing Pizza store sites</vt:lpstr>
      <vt:lpstr>Why Clustering?</vt:lpstr>
      <vt:lpstr>What is a natural grouping among these objects?</vt:lpstr>
      <vt:lpstr>Clustering is subjective</vt:lpstr>
      <vt:lpstr>How to measure Similarity?</vt:lpstr>
      <vt:lpstr>Distance Metrics</vt:lpstr>
      <vt:lpstr>Types of Clustering</vt:lpstr>
      <vt:lpstr>Desirable Properties of Clustering Algorithm</vt:lpstr>
      <vt:lpstr>K-Means Clustering</vt:lpstr>
      <vt:lpstr>K-Means Clustering Algorithm</vt:lpstr>
      <vt:lpstr>K-Means Clustering Algorithm</vt:lpstr>
      <vt:lpstr>K-Means Clustering Algorithm</vt:lpstr>
      <vt:lpstr>K-Means Clustering Algorithm</vt:lpstr>
      <vt:lpstr>K-Means Clustering Algorithm</vt:lpstr>
      <vt:lpstr>K-Means Algorithm</vt:lpstr>
      <vt:lpstr>Variation – K-Medoids</vt:lpstr>
      <vt:lpstr>Why K-Means Works?</vt:lpstr>
      <vt:lpstr>K-Means algorithm</vt:lpstr>
      <vt:lpstr>Quiz</vt:lpstr>
      <vt:lpstr>Seed Initialization</vt:lpstr>
      <vt:lpstr>Seed Initialization</vt:lpstr>
      <vt:lpstr>Seed Initialization</vt:lpstr>
      <vt:lpstr>How to decide the number of clusters?</vt:lpstr>
      <vt:lpstr>How to decide the number of clusters?</vt:lpstr>
      <vt:lpstr>How to decide the number of clusters?</vt:lpstr>
      <vt:lpstr>How to decide the number of clusters?</vt:lpstr>
      <vt:lpstr>Is larger K always better?</vt:lpstr>
      <vt:lpstr>When K-Means fails?</vt:lpstr>
      <vt:lpstr>Even setting the right K, K-Means could not find the right clusters!</vt:lpstr>
      <vt:lpstr>Summary: K-Means Clustering</vt:lpstr>
      <vt:lpstr>Dimensionality Reduction</vt:lpstr>
      <vt:lpstr>Curse of Dimensionality</vt:lpstr>
      <vt:lpstr>Dimensionality Reduction</vt:lpstr>
      <vt:lpstr>Latent Space</vt:lpstr>
      <vt:lpstr>Dimensionality Reduction</vt:lpstr>
      <vt:lpstr>Principal Component Analysis</vt:lpstr>
      <vt:lpstr>Principal Component Analysis</vt:lpstr>
      <vt:lpstr>Principal Component Analysis</vt:lpstr>
      <vt:lpstr>Principal Component Analysis</vt:lpstr>
      <vt:lpstr>Principal Component Analysis</vt:lpstr>
      <vt:lpstr>Alternative Interpretation</vt:lpstr>
      <vt:lpstr>Dimensionality Reduction using PCA</vt:lpstr>
      <vt:lpstr>Example: Eigenface</vt:lpstr>
      <vt:lpstr>Example: handwritten digits</vt:lpstr>
      <vt:lpstr>Visualizing MNIST in 2D</vt:lpstr>
      <vt:lpstr>Interactive Illustration</vt:lpstr>
      <vt:lpstr>Properties of PCA</vt:lpstr>
      <vt:lpstr>Computing PCA with Python</vt:lpstr>
      <vt:lpstr>Singular Value Decomposition</vt:lpstr>
      <vt:lpstr>Relation between SVD and PCA</vt:lpstr>
      <vt:lpstr>Dimensionality Reduction by SVD</vt:lpstr>
      <vt:lpstr>SVD and PCA</vt:lpstr>
      <vt:lpstr>Summary: Dimensionality Reduction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subject/>
  <dc:creator>Lei Li</dc:creator>
  <cp:keywords/>
  <dc:description/>
  <cp:lastModifiedBy>Lei Li</cp:lastModifiedBy>
  <cp:revision>94</cp:revision>
  <dcterms:created xsi:type="dcterms:W3CDTF">2022-09-20T18:01:13Z</dcterms:created>
  <dcterms:modified xsi:type="dcterms:W3CDTF">2022-09-29T07:43:29Z</dcterms:modified>
  <cp:category/>
</cp:coreProperties>
</file>